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3"/>
  </p:notesMasterIdLst>
  <p:sldIdLst>
    <p:sldId id="256" r:id="rId2"/>
    <p:sldId id="290" r:id="rId3"/>
    <p:sldId id="289" r:id="rId4"/>
    <p:sldId id="259" r:id="rId5"/>
    <p:sldId id="280" r:id="rId6"/>
    <p:sldId id="257" r:id="rId7"/>
    <p:sldId id="262" r:id="rId8"/>
    <p:sldId id="291" r:id="rId9"/>
    <p:sldId id="264" r:id="rId10"/>
    <p:sldId id="265" r:id="rId11"/>
    <p:sldId id="292" r:id="rId12"/>
    <p:sldId id="282" r:id="rId13"/>
    <p:sldId id="261" r:id="rId14"/>
    <p:sldId id="272" r:id="rId15"/>
    <p:sldId id="281" r:id="rId16"/>
    <p:sldId id="271" r:id="rId17"/>
    <p:sldId id="273" r:id="rId18"/>
    <p:sldId id="274" r:id="rId19"/>
    <p:sldId id="275" r:id="rId20"/>
    <p:sldId id="276" r:id="rId21"/>
    <p:sldId id="277" r:id="rId22"/>
    <p:sldId id="266" r:id="rId23"/>
    <p:sldId id="293" r:id="rId24"/>
    <p:sldId id="267" r:id="rId25"/>
    <p:sldId id="268" r:id="rId26"/>
    <p:sldId id="286" r:id="rId27"/>
    <p:sldId id="294" r:id="rId28"/>
    <p:sldId id="295" r:id="rId29"/>
    <p:sldId id="284" r:id="rId30"/>
    <p:sldId id="287" r:id="rId31"/>
    <p:sldId id="27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52E5"/>
    <a:srgbClr val="2C2251"/>
    <a:srgbClr val="282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autoAdjust="0"/>
    <p:restoredTop sz="64501" autoAdjust="0"/>
  </p:normalViewPr>
  <p:slideViewPr>
    <p:cSldViewPr snapToGrid="0" snapToObjects="1">
      <p:cViewPr>
        <p:scale>
          <a:sx n="100" d="100"/>
          <a:sy n="100" d="100"/>
        </p:scale>
        <p:origin x="-1560" y="-768"/>
      </p:cViewPr>
      <p:guideLst>
        <p:guide orient="horz" pos="2160"/>
        <p:guide pos="2880"/>
      </p:guideLst>
    </p:cSldViewPr>
  </p:slideViewPr>
  <p:outlineViewPr>
    <p:cViewPr>
      <p:scale>
        <a:sx n="33" d="100"/>
        <a:sy n="33" d="100"/>
      </p:scale>
      <p:origin x="0" y="1755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C5124-67D1-4E4D-B50F-04315438BF9B}"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EAA501C3-787A-9B4E-BFEE-A504C3A07E00}">
      <dgm:prSet phldrT="[Text]"/>
      <dgm:spPr/>
      <dgm:t>
        <a:bodyPr/>
        <a:lstStyle/>
        <a:p>
          <a:r>
            <a:rPr lang="en-US" dirty="0" smtClean="0"/>
            <a:t>View as Threat</a:t>
          </a:r>
          <a:endParaRPr lang="en-US" dirty="0"/>
        </a:p>
      </dgm:t>
    </dgm:pt>
    <dgm:pt modelId="{6533FC0E-E108-6649-AB31-BD3B2ACBE428}" type="parTrans" cxnId="{E55B4974-9C44-5543-807D-E93045E09FEF}">
      <dgm:prSet/>
      <dgm:spPr/>
      <dgm:t>
        <a:bodyPr/>
        <a:lstStyle/>
        <a:p>
          <a:endParaRPr lang="en-US"/>
        </a:p>
      </dgm:t>
    </dgm:pt>
    <dgm:pt modelId="{8E283494-EDDC-4345-A87F-A2C14B47A886}" type="sibTrans" cxnId="{E55B4974-9C44-5543-807D-E93045E09FEF}">
      <dgm:prSet/>
      <dgm:spPr/>
      <dgm:t>
        <a:bodyPr/>
        <a:lstStyle/>
        <a:p>
          <a:endParaRPr lang="en-US"/>
        </a:p>
      </dgm:t>
    </dgm:pt>
    <dgm:pt modelId="{009D67FA-8993-D04A-B29C-BF6C4D107A36}">
      <dgm:prSet phldrT="[Text]"/>
      <dgm:spPr/>
      <dgm:t>
        <a:bodyPr/>
        <a:lstStyle/>
        <a:p>
          <a:r>
            <a:rPr lang="en-US" dirty="0" smtClean="0"/>
            <a:t>Anxiety</a:t>
          </a:r>
          <a:endParaRPr lang="en-US" dirty="0"/>
        </a:p>
      </dgm:t>
    </dgm:pt>
    <dgm:pt modelId="{01D296DF-2C9C-E945-B027-D8010747C4FD}" type="parTrans" cxnId="{04A6796B-807F-F24A-9D55-49D648F36F33}">
      <dgm:prSet/>
      <dgm:spPr/>
      <dgm:t>
        <a:bodyPr/>
        <a:lstStyle/>
        <a:p>
          <a:endParaRPr lang="en-US"/>
        </a:p>
      </dgm:t>
    </dgm:pt>
    <dgm:pt modelId="{C5319F66-D4C5-C54A-BDC5-AC979E05B4CC}" type="sibTrans" cxnId="{04A6796B-807F-F24A-9D55-49D648F36F33}">
      <dgm:prSet/>
      <dgm:spPr/>
      <dgm:t>
        <a:bodyPr/>
        <a:lstStyle/>
        <a:p>
          <a:endParaRPr lang="en-US"/>
        </a:p>
      </dgm:t>
    </dgm:pt>
    <dgm:pt modelId="{B74B5335-66BE-9740-87F9-70687553A287}">
      <dgm:prSet phldrT="[Text]"/>
      <dgm:spPr/>
      <dgm:t>
        <a:bodyPr/>
        <a:lstStyle/>
        <a:p>
          <a:r>
            <a:rPr lang="en-US" dirty="0" smtClean="0"/>
            <a:t>Avoidant Coping</a:t>
          </a:r>
          <a:endParaRPr lang="en-US" dirty="0"/>
        </a:p>
      </dgm:t>
    </dgm:pt>
    <dgm:pt modelId="{FEBF4026-0BC5-E74F-AA8C-8CE8EF967EAF}" type="parTrans" cxnId="{5693546B-3231-6A49-A49D-87FC6933B51B}">
      <dgm:prSet/>
      <dgm:spPr/>
      <dgm:t>
        <a:bodyPr/>
        <a:lstStyle/>
        <a:p>
          <a:endParaRPr lang="en-US"/>
        </a:p>
      </dgm:t>
    </dgm:pt>
    <dgm:pt modelId="{E497E954-DF70-D54A-900C-640975436AE8}" type="sibTrans" cxnId="{5693546B-3231-6A49-A49D-87FC6933B51B}">
      <dgm:prSet/>
      <dgm:spPr/>
      <dgm:t>
        <a:bodyPr/>
        <a:lstStyle/>
        <a:p>
          <a:endParaRPr lang="en-US"/>
        </a:p>
      </dgm:t>
    </dgm:pt>
    <dgm:pt modelId="{39B0036A-9811-B142-98BC-3EFF4C8B7FF5}">
      <dgm:prSet phldrT="[Text]"/>
      <dgm:spPr/>
      <dgm:t>
        <a:bodyPr/>
        <a:lstStyle/>
        <a:p>
          <a:r>
            <a:rPr lang="en-US" dirty="0" smtClean="0"/>
            <a:t>No Correction</a:t>
          </a:r>
          <a:endParaRPr lang="en-US" dirty="0"/>
        </a:p>
      </dgm:t>
    </dgm:pt>
    <dgm:pt modelId="{BCA3F7AE-B921-D241-A2CB-69DB44207AEA}" type="parTrans" cxnId="{70625E6E-E61D-0444-933E-360F223F1CAB}">
      <dgm:prSet/>
      <dgm:spPr/>
      <dgm:t>
        <a:bodyPr/>
        <a:lstStyle/>
        <a:p>
          <a:endParaRPr lang="en-US"/>
        </a:p>
      </dgm:t>
    </dgm:pt>
    <dgm:pt modelId="{61CA9DA0-96F5-F743-8FC6-A50ABB01F57D}" type="sibTrans" cxnId="{70625E6E-E61D-0444-933E-360F223F1CAB}">
      <dgm:prSet/>
      <dgm:spPr/>
      <dgm:t>
        <a:bodyPr/>
        <a:lstStyle/>
        <a:p>
          <a:endParaRPr lang="en-US"/>
        </a:p>
      </dgm:t>
    </dgm:pt>
    <dgm:pt modelId="{F2F107F6-0703-374B-89B7-3ACAAA10F7AC}" type="pres">
      <dgm:prSet presAssocID="{73EC5124-67D1-4E4D-B50F-04315438BF9B}" presName="cycle" presStyleCnt="0">
        <dgm:presLayoutVars>
          <dgm:dir/>
          <dgm:resizeHandles val="exact"/>
        </dgm:presLayoutVars>
      </dgm:prSet>
      <dgm:spPr/>
      <dgm:t>
        <a:bodyPr/>
        <a:lstStyle/>
        <a:p>
          <a:endParaRPr lang="en-US"/>
        </a:p>
      </dgm:t>
    </dgm:pt>
    <dgm:pt modelId="{F98D9767-8DC3-824C-A518-F30C90E5FFF5}" type="pres">
      <dgm:prSet presAssocID="{EAA501C3-787A-9B4E-BFEE-A504C3A07E00}" presName="dummy" presStyleCnt="0"/>
      <dgm:spPr/>
    </dgm:pt>
    <dgm:pt modelId="{01383D16-C817-8642-84E9-20D878977034}" type="pres">
      <dgm:prSet presAssocID="{EAA501C3-787A-9B4E-BFEE-A504C3A07E00}" presName="node" presStyleLbl="revTx" presStyleIdx="0" presStyleCnt="4">
        <dgm:presLayoutVars>
          <dgm:bulletEnabled val="1"/>
        </dgm:presLayoutVars>
      </dgm:prSet>
      <dgm:spPr/>
      <dgm:t>
        <a:bodyPr/>
        <a:lstStyle/>
        <a:p>
          <a:endParaRPr lang="en-US"/>
        </a:p>
      </dgm:t>
    </dgm:pt>
    <dgm:pt modelId="{C66710EA-E497-CB4F-8FC9-6A8DFB1BADB2}" type="pres">
      <dgm:prSet presAssocID="{8E283494-EDDC-4345-A87F-A2C14B47A886}" presName="sibTrans" presStyleLbl="node1" presStyleIdx="0" presStyleCnt="4"/>
      <dgm:spPr/>
      <dgm:t>
        <a:bodyPr/>
        <a:lstStyle/>
        <a:p>
          <a:endParaRPr lang="en-US"/>
        </a:p>
      </dgm:t>
    </dgm:pt>
    <dgm:pt modelId="{57A12019-EE9E-084A-AAD4-FF1D218E2832}" type="pres">
      <dgm:prSet presAssocID="{009D67FA-8993-D04A-B29C-BF6C4D107A36}" presName="dummy" presStyleCnt="0"/>
      <dgm:spPr/>
    </dgm:pt>
    <dgm:pt modelId="{5736BE35-4678-3E4A-B92C-450199FAB4BA}" type="pres">
      <dgm:prSet presAssocID="{009D67FA-8993-D04A-B29C-BF6C4D107A36}" presName="node" presStyleLbl="revTx" presStyleIdx="1" presStyleCnt="4">
        <dgm:presLayoutVars>
          <dgm:bulletEnabled val="1"/>
        </dgm:presLayoutVars>
      </dgm:prSet>
      <dgm:spPr/>
      <dgm:t>
        <a:bodyPr/>
        <a:lstStyle/>
        <a:p>
          <a:endParaRPr lang="en-US"/>
        </a:p>
      </dgm:t>
    </dgm:pt>
    <dgm:pt modelId="{B054D115-9BE8-EC4A-BBEB-5ADE3D8310A8}" type="pres">
      <dgm:prSet presAssocID="{C5319F66-D4C5-C54A-BDC5-AC979E05B4CC}" presName="sibTrans" presStyleLbl="node1" presStyleIdx="1" presStyleCnt="4"/>
      <dgm:spPr/>
      <dgm:t>
        <a:bodyPr/>
        <a:lstStyle/>
        <a:p>
          <a:endParaRPr lang="en-US"/>
        </a:p>
      </dgm:t>
    </dgm:pt>
    <dgm:pt modelId="{96BB95A6-C9E1-134A-81BC-27C30898151E}" type="pres">
      <dgm:prSet presAssocID="{B74B5335-66BE-9740-87F9-70687553A287}" presName="dummy" presStyleCnt="0"/>
      <dgm:spPr/>
    </dgm:pt>
    <dgm:pt modelId="{2C114F16-1F74-F246-A561-38C1473E6AC5}" type="pres">
      <dgm:prSet presAssocID="{B74B5335-66BE-9740-87F9-70687553A287}" presName="node" presStyleLbl="revTx" presStyleIdx="2" presStyleCnt="4">
        <dgm:presLayoutVars>
          <dgm:bulletEnabled val="1"/>
        </dgm:presLayoutVars>
      </dgm:prSet>
      <dgm:spPr/>
      <dgm:t>
        <a:bodyPr/>
        <a:lstStyle/>
        <a:p>
          <a:endParaRPr lang="en-US"/>
        </a:p>
      </dgm:t>
    </dgm:pt>
    <dgm:pt modelId="{1326173D-5595-E942-AD68-D7C418E716E0}" type="pres">
      <dgm:prSet presAssocID="{E497E954-DF70-D54A-900C-640975436AE8}" presName="sibTrans" presStyleLbl="node1" presStyleIdx="2" presStyleCnt="4"/>
      <dgm:spPr/>
      <dgm:t>
        <a:bodyPr/>
        <a:lstStyle/>
        <a:p>
          <a:endParaRPr lang="en-US"/>
        </a:p>
      </dgm:t>
    </dgm:pt>
    <dgm:pt modelId="{40039F0E-7003-684B-AB63-6F7CCA0DCC9C}" type="pres">
      <dgm:prSet presAssocID="{39B0036A-9811-B142-98BC-3EFF4C8B7FF5}" presName="dummy" presStyleCnt="0"/>
      <dgm:spPr/>
    </dgm:pt>
    <dgm:pt modelId="{74D89B23-B770-4C4A-920E-18D04DF61D56}" type="pres">
      <dgm:prSet presAssocID="{39B0036A-9811-B142-98BC-3EFF4C8B7FF5}" presName="node" presStyleLbl="revTx" presStyleIdx="3" presStyleCnt="4">
        <dgm:presLayoutVars>
          <dgm:bulletEnabled val="1"/>
        </dgm:presLayoutVars>
      </dgm:prSet>
      <dgm:spPr/>
      <dgm:t>
        <a:bodyPr/>
        <a:lstStyle/>
        <a:p>
          <a:endParaRPr lang="en-US"/>
        </a:p>
      </dgm:t>
    </dgm:pt>
    <dgm:pt modelId="{1D8CA3B0-4F31-6F43-BAB1-3A0FF803512A}" type="pres">
      <dgm:prSet presAssocID="{61CA9DA0-96F5-F743-8FC6-A50ABB01F57D}" presName="sibTrans" presStyleLbl="node1" presStyleIdx="3" presStyleCnt="4" custLinFactNeighborX="-1010" custLinFactNeighborY="32"/>
      <dgm:spPr/>
      <dgm:t>
        <a:bodyPr/>
        <a:lstStyle/>
        <a:p>
          <a:endParaRPr lang="en-US"/>
        </a:p>
      </dgm:t>
    </dgm:pt>
  </dgm:ptLst>
  <dgm:cxnLst>
    <dgm:cxn modelId="{E55B4974-9C44-5543-807D-E93045E09FEF}" srcId="{73EC5124-67D1-4E4D-B50F-04315438BF9B}" destId="{EAA501C3-787A-9B4E-BFEE-A504C3A07E00}" srcOrd="0" destOrd="0" parTransId="{6533FC0E-E108-6649-AB31-BD3B2ACBE428}" sibTransId="{8E283494-EDDC-4345-A87F-A2C14B47A886}"/>
    <dgm:cxn modelId="{5693546B-3231-6A49-A49D-87FC6933B51B}" srcId="{73EC5124-67D1-4E4D-B50F-04315438BF9B}" destId="{B74B5335-66BE-9740-87F9-70687553A287}" srcOrd="2" destOrd="0" parTransId="{FEBF4026-0BC5-E74F-AA8C-8CE8EF967EAF}" sibTransId="{E497E954-DF70-D54A-900C-640975436AE8}"/>
    <dgm:cxn modelId="{27BB4360-93C7-EC44-8A6F-9A464174EFBA}" type="presOf" srcId="{B74B5335-66BE-9740-87F9-70687553A287}" destId="{2C114F16-1F74-F246-A561-38C1473E6AC5}" srcOrd="0" destOrd="0" presId="urn:microsoft.com/office/officeart/2005/8/layout/cycle1"/>
    <dgm:cxn modelId="{70625E6E-E61D-0444-933E-360F223F1CAB}" srcId="{73EC5124-67D1-4E4D-B50F-04315438BF9B}" destId="{39B0036A-9811-B142-98BC-3EFF4C8B7FF5}" srcOrd="3" destOrd="0" parTransId="{BCA3F7AE-B921-D241-A2CB-69DB44207AEA}" sibTransId="{61CA9DA0-96F5-F743-8FC6-A50ABB01F57D}"/>
    <dgm:cxn modelId="{C5E679BC-446D-1F4C-BE59-2107E2621D86}" type="presOf" srcId="{8E283494-EDDC-4345-A87F-A2C14B47A886}" destId="{C66710EA-E497-CB4F-8FC9-6A8DFB1BADB2}" srcOrd="0" destOrd="0" presId="urn:microsoft.com/office/officeart/2005/8/layout/cycle1"/>
    <dgm:cxn modelId="{EA61F513-9E3D-584C-A4D0-AA008091288C}" type="presOf" srcId="{39B0036A-9811-B142-98BC-3EFF4C8B7FF5}" destId="{74D89B23-B770-4C4A-920E-18D04DF61D56}" srcOrd="0" destOrd="0" presId="urn:microsoft.com/office/officeart/2005/8/layout/cycle1"/>
    <dgm:cxn modelId="{3F623775-1FA0-1D44-A65A-6405468E9B1B}" type="presOf" srcId="{61CA9DA0-96F5-F743-8FC6-A50ABB01F57D}" destId="{1D8CA3B0-4F31-6F43-BAB1-3A0FF803512A}" srcOrd="0" destOrd="0" presId="urn:microsoft.com/office/officeart/2005/8/layout/cycle1"/>
    <dgm:cxn modelId="{04A6796B-807F-F24A-9D55-49D648F36F33}" srcId="{73EC5124-67D1-4E4D-B50F-04315438BF9B}" destId="{009D67FA-8993-D04A-B29C-BF6C4D107A36}" srcOrd="1" destOrd="0" parTransId="{01D296DF-2C9C-E945-B027-D8010747C4FD}" sibTransId="{C5319F66-D4C5-C54A-BDC5-AC979E05B4CC}"/>
    <dgm:cxn modelId="{644479F0-9FDB-F445-B42A-D85C29B49B6A}" type="presOf" srcId="{E497E954-DF70-D54A-900C-640975436AE8}" destId="{1326173D-5595-E942-AD68-D7C418E716E0}" srcOrd="0" destOrd="0" presId="urn:microsoft.com/office/officeart/2005/8/layout/cycle1"/>
    <dgm:cxn modelId="{8AD50800-E0AD-6342-833E-77019C9DA605}" type="presOf" srcId="{009D67FA-8993-D04A-B29C-BF6C4D107A36}" destId="{5736BE35-4678-3E4A-B92C-450199FAB4BA}" srcOrd="0" destOrd="0" presId="urn:microsoft.com/office/officeart/2005/8/layout/cycle1"/>
    <dgm:cxn modelId="{57D3436A-49F5-084D-A427-B05D0FA50EF2}" type="presOf" srcId="{C5319F66-D4C5-C54A-BDC5-AC979E05B4CC}" destId="{B054D115-9BE8-EC4A-BBEB-5ADE3D8310A8}" srcOrd="0" destOrd="0" presId="urn:microsoft.com/office/officeart/2005/8/layout/cycle1"/>
    <dgm:cxn modelId="{00A984B5-2F4A-C24C-9FCB-544990C7BE03}" type="presOf" srcId="{73EC5124-67D1-4E4D-B50F-04315438BF9B}" destId="{F2F107F6-0703-374B-89B7-3ACAAA10F7AC}" srcOrd="0" destOrd="0" presId="urn:microsoft.com/office/officeart/2005/8/layout/cycle1"/>
    <dgm:cxn modelId="{B2FB2008-2021-6A4F-8BC5-3AE3838AECAE}" type="presOf" srcId="{EAA501C3-787A-9B4E-BFEE-A504C3A07E00}" destId="{01383D16-C817-8642-84E9-20D878977034}" srcOrd="0" destOrd="0" presId="urn:microsoft.com/office/officeart/2005/8/layout/cycle1"/>
    <dgm:cxn modelId="{84252F65-BAC1-8C4B-AEBF-5D6140424CC1}" type="presParOf" srcId="{F2F107F6-0703-374B-89B7-3ACAAA10F7AC}" destId="{F98D9767-8DC3-824C-A518-F30C90E5FFF5}" srcOrd="0" destOrd="0" presId="urn:microsoft.com/office/officeart/2005/8/layout/cycle1"/>
    <dgm:cxn modelId="{60C359C2-B9EC-884E-ADE5-56E34B33F0BC}" type="presParOf" srcId="{F2F107F6-0703-374B-89B7-3ACAAA10F7AC}" destId="{01383D16-C817-8642-84E9-20D878977034}" srcOrd="1" destOrd="0" presId="urn:microsoft.com/office/officeart/2005/8/layout/cycle1"/>
    <dgm:cxn modelId="{82859E83-6DB2-6043-BD0E-A4C3831D2F51}" type="presParOf" srcId="{F2F107F6-0703-374B-89B7-3ACAAA10F7AC}" destId="{C66710EA-E497-CB4F-8FC9-6A8DFB1BADB2}" srcOrd="2" destOrd="0" presId="urn:microsoft.com/office/officeart/2005/8/layout/cycle1"/>
    <dgm:cxn modelId="{2909A88F-ABBD-DC4D-AC41-744C440E122F}" type="presParOf" srcId="{F2F107F6-0703-374B-89B7-3ACAAA10F7AC}" destId="{57A12019-EE9E-084A-AAD4-FF1D218E2832}" srcOrd="3" destOrd="0" presId="urn:microsoft.com/office/officeart/2005/8/layout/cycle1"/>
    <dgm:cxn modelId="{7E906763-5B1F-A141-8E74-79D03963931E}" type="presParOf" srcId="{F2F107F6-0703-374B-89B7-3ACAAA10F7AC}" destId="{5736BE35-4678-3E4A-B92C-450199FAB4BA}" srcOrd="4" destOrd="0" presId="urn:microsoft.com/office/officeart/2005/8/layout/cycle1"/>
    <dgm:cxn modelId="{5579E7E9-D8E3-0D45-908A-B686FC4CD5EB}" type="presParOf" srcId="{F2F107F6-0703-374B-89B7-3ACAAA10F7AC}" destId="{B054D115-9BE8-EC4A-BBEB-5ADE3D8310A8}" srcOrd="5" destOrd="0" presId="urn:microsoft.com/office/officeart/2005/8/layout/cycle1"/>
    <dgm:cxn modelId="{06136334-E158-B54D-B102-F9F72797E2BF}" type="presParOf" srcId="{F2F107F6-0703-374B-89B7-3ACAAA10F7AC}" destId="{96BB95A6-C9E1-134A-81BC-27C30898151E}" srcOrd="6" destOrd="0" presId="urn:microsoft.com/office/officeart/2005/8/layout/cycle1"/>
    <dgm:cxn modelId="{D4D41963-7B9C-3547-A9F4-2335921544E9}" type="presParOf" srcId="{F2F107F6-0703-374B-89B7-3ACAAA10F7AC}" destId="{2C114F16-1F74-F246-A561-38C1473E6AC5}" srcOrd="7" destOrd="0" presId="urn:microsoft.com/office/officeart/2005/8/layout/cycle1"/>
    <dgm:cxn modelId="{3BA141A4-FC70-464B-B140-31424A57365A}" type="presParOf" srcId="{F2F107F6-0703-374B-89B7-3ACAAA10F7AC}" destId="{1326173D-5595-E942-AD68-D7C418E716E0}" srcOrd="8" destOrd="0" presId="urn:microsoft.com/office/officeart/2005/8/layout/cycle1"/>
    <dgm:cxn modelId="{24BED365-ACD0-7F44-BCF7-23AC97238050}" type="presParOf" srcId="{F2F107F6-0703-374B-89B7-3ACAAA10F7AC}" destId="{40039F0E-7003-684B-AB63-6F7CCA0DCC9C}" srcOrd="9" destOrd="0" presId="urn:microsoft.com/office/officeart/2005/8/layout/cycle1"/>
    <dgm:cxn modelId="{C05CD203-B459-654A-8095-0B1285714B28}" type="presParOf" srcId="{F2F107F6-0703-374B-89B7-3ACAAA10F7AC}" destId="{74D89B23-B770-4C4A-920E-18D04DF61D56}" srcOrd="10" destOrd="0" presId="urn:microsoft.com/office/officeart/2005/8/layout/cycle1"/>
    <dgm:cxn modelId="{277B1FB2-BBB0-314E-8412-537F830C8705}" type="presParOf" srcId="{F2F107F6-0703-374B-89B7-3ACAAA10F7AC}" destId="{1D8CA3B0-4F31-6F43-BAB1-3A0FF803512A}"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83D16-C817-8642-84E9-20D878977034}">
      <dsp:nvSpPr>
        <dsp:cNvPr id="0" name=""/>
        <dsp:cNvSpPr/>
      </dsp:nvSpPr>
      <dsp:spPr>
        <a:xfrm>
          <a:off x="3501173" y="81023"/>
          <a:ext cx="1297781" cy="1297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View as Threat</a:t>
          </a:r>
          <a:endParaRPr lang="en-US" sz="2100" kern="1200" dirty="0"/>
        </a:p>
      </dsp:txBody>
      <dsp:txXfrm>
        <a:off x="3501173" y="81023"/>
        <a:ext cx="1297781" cy="1297781"/>
      </dsp:txXfrm>
    </dsp:sp>
    <dsp:sp modelId="{C66710EA-E497-CB4F-8FC9-6A8DFB1BADB2}">
      <dsp:nvSpPr>
        <dsp:cNvPr id="0" name=""/>
        <dsp:cNvSpPr/>
      </dsp:nvSpPr>
      <dsp:spPr>
        <a:xfrm>
          <a:off x="1215289" y="-731"/>
          <a:ext cx="3665420" cy="3665420"/>
        </a:xfrm>
        <a:prstGeom prst="circularArrow">
          <a:avLst>
            <a:gd name="adj1" fmla="val 6904"/>
            <a:gd name="adj2" fmla="val 465520"/>
            <a:gd name="adj3" fmla="val 548707"/>
            <a:gd name="adj4" fmla="val 20585773"/>
            <a:gd name="adj5" fmla="val 8055"/>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5736BE35-4678-3E4A-B92C-450199FAB4BA}">
      <dsp:nvSpPr>
        <dsp:cNvPr id="0" name=""/>
        <dsp:cNvSpPr/>
      </dsp:nvSpPr>
      <dsp:spPr>
        <a:xfrm>
          <a:off x="3501173" y="2285152"/>
          <a:ext cx="1297781" cy="1297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Anxiety</a:t>
          </a:r>
          <a:endParaRPr lang="en-US" sz="2100" kern="1200" dirty="0"/>
        </a:p>
      </dsp:txBody>
      <dsp:txXfrm>
        <a:off x="3501173" y="2285152"/>
        <a:ext cx="1297781" cy="1297781"/>
      </dsp:txXfrm>
    </dsp:sp>
    <dsp:sp modelId="{B054D115-9BE8-EC4A-BBEB-5ADE3D8310A8}">
      <dsp:nvSpPr>
        <dsp:cNvPr id="0" name=""/>
        <dsp:cNvSpPr/>
      </dsp:nvSpPr>
      <dsp:spPr>
        <a:xfrm>
          <a:off x="1215289" y="-731"/>
          <a:ext cx="3665420" cy="3665420"/>
        </a:xfrm>
        <a:prstGeom prst="circularArrow">
          <a:avLst>
            <a:gd name="adj1" fmla="val 6904"/>
            <a:gd name="adj2" fmla="val 465520"/>
            <a:gd name="adj3" fmla="val 5948707"/>
            <a:gd name="adj4" fmla="val 4385773"/>
            <a:gd name="adj5" fmla="val 8055"/>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2C114F16-1F74-F246-A561-38C1473E6AC5}">
      <dsp:nvSpPr>
        <dsp:cNvPr id="0" name=""/>
        <dsp:cNvSpPr/>
      </dsp:nvSpPr>
      <dsp:spPr>
        <a:xfrm>
          <a:off x="1297045" y="2285152"/>
          <a:ext cx="1297781" cy="1297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Avoidant Coping</a:t>
          </a:r>
          <a:endParaRPr lang="en-US" sz="2100" kern="1200" dirty="0"/>
        </a:p>
      </dsp:txBody>
      <dsp:txXfrm>
        <a:off x="1297045" y="2285152"/>
        <a:ext cx="1297781" cy="1297781"/>
      </dsp:txXfrm>
    </dsp:sp>
    <dsp:sp modelId="{1326173D-5595-E942-AD68-D7C418E716E0}">
      <dsp:nvSpPr>
        <dsp:cNvPr id="0" name=""/>
        <dsp:cNvSpPr/>
      </dsp:nvSpPr>
      <dsp:spPr>
        <a:xfrm>
          <a:off x="1215289" y="-731"/>
          <a:ext cx="3665420" cy="3665420"/>
        </a:xfrm>
        <a:prstGeom prst="circularArrow">
          <a:avLst>
            <a:gd name="adj1" fmla="val 6904"/>
            <a:gd name="adj2" fmla="val 465520"/>
            <a:gd name="adj3" fmla="val 11348707"/>
            <a:gd name="adj4" fmla="val 9785773"/>
            <a:gd name="adj5" fmla="val 8055"/>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74D89B23-B770-4C4A-920E-18D04DF61D56}">
      <dsp:nvSpPr>
        <dsp:cNvPr id="0" name=""/>
        <dsp:cNvSpPr/>
      </dsp:nvSpPr>
      <dsp:spPr>
        <a:xfrm>
          <a:off x="1297045" y="81023"/>
          <a:ext cx="1297781" cy="1297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No Correction</a:t>
          </a:r>
          <a:endParaRPr lang="en-US" sz="2100" kern="1200" dirty="0"/>
        </a:p>
      </dsp:txBody>
      <dsp:txXfrm>
        <a:off x="1297045" y="81023"/>
        <a:ext cx="1297781" cy="1297781"/>
      </dsp:txXfrm>
    </dsp:sp>
    <dsp:sp modelId="{1D8CA3B0-4F31-6F43-BAB1-3A0FF803512A}">
      <dsp:nvSpPr>
        <dsp:cNvPr id="0" name=""/>
        <dsp:cNvSpPr/>
      </dsp:nvSpPr>
      <dsp:spPr>
        <a:xfrm>
          <a:off x="1178268" y="440"/>
          <a:ext cx="3665420" cy="3665420"/>
        </a:xfrm>
        <a:prstGeom prst="circularArrow">
          <a:avLst>
            <a:gd name="adj1" fmla="val 6904"/>
            <a:gd name="adj2" fmla="val 465520"/>
            <a:gd name="adj3" fmla="val 16748707"/>
            <a:gd name="adj4" fmla="val 15185773"/>
            <a:gd name="adj5" fmla="val 8055"/>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3282F-6165-C849-A109-88F36DFCFD30}" type="datetimeFigureOut">
              <a:rPr lang="en-US" smtClean="0"/>
              <a:t>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E9CD0-466B-AC48-8515-857C743D736B}" type="slidenum">
              <a:rPr lang="en-US" smtClean="0"/>
              <a:t>‹#›</a:t>
            </a:fld>
            <a:endParaRPr lang="en-US"/>
          </a:p>
        </p:txBody>
      </p:sp>
    </p:spTree>
    <p:extLst>
      <p:ext uri="{BB962C8B-B14F-4D97-AF65-F5344CB8AC3E}">
        <p14:creationId xmlns:p14="http://schemas.microsoft.com/office/powerpoint/2010/main" val="28134113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http://emetophobiaresource.com/"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en.wikipedia.org/wiki/Vagu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1</a:t>
            </a:fld>
            <a:endParaRPr lang="en-US"/>
          </a:p>
        </p:txBody>
      </p:sp>
    </p:spTree>
    <p:extLst>
      <p:ext uri="{BB962C8B-B14F-4D97-AF65-F5344CB8AC3E}">
        <p14:creationId xmlns:p14="http://schemas.microsoft.com/office/powerpoint/2010/main" val="2916198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Avoiding communicates that something</a:t>
            </a:r>
            <a:r>
              <a:rPr lang="en-US" baseline="0" dirty="0" smtClean="0"/>
              <a:t> is truly dangerous. Never experience that disproves the belief of danger. The avoiding is reinforced because you get relief but you reinforce view of threat.</a:t>
            </a:r>
          </a:p>
          <a:p>
            <a:endParaRPr lang="en-US" baseline="0" dirty="0" smtClean="0"/>
          </a:p>
          <a:p>
            <a:r>
              <a:rPr lang="en-US" baseline="0" dirty="0" smtClean="0"/>
              <a:t>Cycle builds over time. Increases belief that something is dangerous. </a:t>
            </a: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12</a:t>
            </a:fld>
            <a:endParaRPr lang="en-US"/>
          </a:p>
        </p:txBody>
      </p:sp>
    </p:spTree>
    <p:extLst>
      <p:ext uri="{BB962C8B-B14F-4D97-AF65-F5344CB8AC3E}">
        <p14:creationId xmlns:p14="http://schemas.microsoft.com/office/powerpoint/2010/main" val="404428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all classified</a:t>
            </a:r>
            <a:r>
              <a:rPr lang="en-US" baseline="0" dirty="0" smtClean="0"/>
              <a:t> under the umbrella of Anxiety Disorders. In the next version of the DSM, there might be some changes around OCD and trauma. Sometimes things just don’t fit or looks like more than one. These share more qualities than differences. </a:t>
            </a:r>
          </a:p>
          <a:p>
            <a:endParaRPr lang="en-US" baseline="0" dirty="0" smtClean="0"/>
          </a:p>
          <a:p>
            <a:r>
              <a:rPr lang="en-US" baseline="0" dirty="0" smtClean="0"/>
              <a:t>Major disruption = home and second, school. </a:t>
            </a:r>
          </a:p>
          <a:p>
            <a:r>
              <a:rPr lang="en-US" baseline="0" dirty="0" smtClean="0"/>
              <a:t>Sleep, not feeling good, happens at worst time, power struggle</a:t>
            </a:r>
          </a:p>
          <a:p>
            <a:endParaRPr lang="en-US" baseline="0" dirty="0" smtClean="0"/>
          </a:p>
          <a:p>
            <a:r>
              <a:rPr lang="en-US" baseline="0" dirty="0" smtClean="0"/>
              <a:t>Keep </a:t>
            </a:r>
            <a:r>
              <a:rPr lang="en-US" baseline="0" dirty="0" smtClean="0"/>
              <a:t>this in mind. Nearly every symptom is really an attempt to solve the problem. As weird as they get, it is still an attempt to solve the problem. </a:t>
            </a: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13</a:t>
            </a:fld>
            <a:endParaRPr lang="en-US"/>
          </a:p>
        </p:txBody>
      </p:sp>
    </p:spTree>
    <p:extLst>
      <p:ext uri="{BB962C8B-B14F-4D97-AF65-F5344CB8AC3E}">
        <p14:creationId xmlns:p14="http://schemas.microsoft.com/office/powerpoint/2010/main" val="3774690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Barlow</a:t>
            </a:r>
          </a:p>
          <a:p>
            <a:r>
              <a:rPr lang="en-US" sz="1200" kern="1200" dirty="0" smtClean="0">
                <a:solidFill>
                  <a:schemeClr val="tx1"/>
                </a:solidFill>
                <a:latin typeface="+mn-lt"/>
                <a:ea typeface="+mn-ea"/>
                <a:cs typeface="+mn-cs"/>
              </a:rPr>
              <a:t>1. Biological vulnerability - </a:t>
            </a:r>
            <a:r>
              <a:rPr lang="en-US" sz="1200" kern="1200" dirty="0" err="1" smtClean="0">
                <a:solidFill>
                  <a:schemeClr val="tx1"/>
                </a:solidFill>
                <a:latin typeface="+mn-lt"/>
                <a:ea typeface="+mn-ea"/>
                <a:cs typeface="+mn-cs"/>
              </a:rPr>
              <a:t>overreactive</a:t>
            </a:r>
            <a:r>
              <a:rPr lang="en-US" sz="1200" kern="1200" dirty="0" smtClean="0">
                <a:solidFill>
                  <a:schemeClr val="tx1"/>
                </a:solidFill>
                <a:latin typeface="+mn-lt"/>
                <a:ea typeface="+mn-ea"/>
                <a:cs typeface="+mn-cs"/>
              </a:rPr>
              <a:t> to stress</a:t>
            </a:r>
          </a:p>
          <a:p>
            <a:r>
              <a:rPr lang="en-US" sz="1200" kern="1200" dirty="0" smtClean="0">
                <a:solidFill>
                  <a:schemeClr val="tx1"/>
                </a:solidFill>
                <a:latin typeface="+mn-lt"/>
                <a:ea typeface="+mn-ea"/>
                <a:cs typeface="+mn-cs"/>
              </a:rPr>
              <a:t>2. Belief consisting of sense that events and emotions are uncontrollable and unpredictable. These are considered as unbearable.</a:t>
            </a:r>
          </a:p>
          <a:p>
            <a:r>
              <a:rPr lang="en-US" sz="1200" kern="1200" dirty="0" smtClean="0">
                <a:solidFill>
                  <a:schemeClr val="tx1"/>
                </a:solidFill>
                <a:latin typeface="+mn-lt"/>
                <a:ea typeface="+mn-ea"/>
                <a:cs typeface="+mn-cs"/>
              </a:rPr>
              <a:t>3. Internal sensations are associated with panic alarm (classical conditioning)</a:t>
            </a:r>
          </a:p>
          <a:p>
            <a:r>
              <a:rPr lang="en-US" sz="1200" kern="1200" dirty="0" smtClean="0">
                <a:solidFill>
                  <a:schemeClr val="tx1"/>
                </a:solidFill>
                <a:latin typeface="+mn-lt"/>
                <a:ea typeface="+mn-ea"/>
                <a:cs typeface="+mn-cs"/>
              </a:rPr>
              <a:t>4. Later panic can be triggered by specific body sensations </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Changes in CO2 levels mediated changes in anxiety sensitivity. Hyperventilation causes CO2 concentration of the blood to drop below normal, leading to respiratory alkalosis that elicits a whole range of feared bodily sensations, such as heart racing, shortness of breath, dizziness, tingling, chest pain, numbness and lightheadedness. Shortness of breath, together with palpitations and faintness, are the most commonly reported symptoms experienced during panic attacks. Called </a:t>
            </a:r>
            <a:r>
              <a:rPr lang="en-US" sz="1200" b="1" kern="1200" dirty="0" smtClean="0">
                <a:solidFill>
                  <a:schemeClr val="tx1"/>
                </a:solidFill>
                <a:latin typeface="+mn-lt"/>
                <a:ea typeface="+mn-ea"/>
                <a:cs typeface="+mn-cs"/>
              </a:rPr>
              <a:t>air hunger </a:t>
            </a:r>
            <a:r>
              <a:rPr lang="en-US" sz="1200" kern="1200" dirty="0" smtClean="0">
                <a:solidFill>
                  <a:schemeClr val="tx1"/>
                </a:solidFill>
                <a:latin typeface="+mn-lt"/>
                <a:ea typeface="+mn-ea"/>
                <a:cs typeface="+mn-cs"/>
              </a:rPr>
              <a:t>threshold. Hyperventilation syndrome characterized by breathing pattern described as disorganized, lower than normal pCO2 levels, rapid respiration rates, frequent sighing and predominately thoracic rather than abdominal breathing. Comorbid with asthma. People with chronic hyperventilation had reported history of asthma attacks after prolonged excitement like thrilling event, laughter, argument, sexual intercourse.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14</a:t>
            </a:fld>
            <a:endParaRPr lang="en-US"/>
          </a:p>
        </p:txBody>
      </p:sp>
    </p:spTree>
    <p:extLst>
      <p:ext uri="{BB962C8B-B14F-4D97-AF65-F5344CB8AC3E}">
        <p14:creationId xmlns:p14="http://schemas.microsoft.com/office/powerpoint/2010/main" val="243334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Bring attention to this because these mirror the actions of the sympathetic</a:t>
            </a:r>
            <a:r>
              <a:rPr lang="en-US" sz="1200" kern="1200" baseline="0" dirty="0" smtClean="0">
                <a:solidFill>
                  <a:schemeClr val="tx1"/>
                </a:solidFill>
                <a:effectLst/>
                <a:latin typeface="+mn-lt"/>
                <a:ea typeface="+mn-ea"/>
                <a:cs typeface="+mn-cs"/>
              </a:rPr>
              <a:t> nervous system or fight/flight response.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palpitations </a:t>
            </a:r>
          </a:p>
          <a:p>
            <a:pPr lvl="0"/>
            <a:r>
              <a:rPr lang="en-US" sz="1200" kern="1200" dirty="0" smtClean="0">
                <a:solidFill>
                  <a:schemeClr val="tx1"/>
                </a:solidFill>
                <a:effectLst/>
                <a:latin typeface="+mn-lt"/>
                <a:ea typeface="+mn-ea"/>
                <a:cs typeface="+mn-cs"/>
              </a:rPr>
              <a:t>sweating </a:t>
            </a:r>
          </a:p>
          <a:p>
            <a:pPr lvl="0"/>
            <a:r>
              <a:rPr lang="en-US" sz="1200" kern="1200" dirty="0" smtClean="0">
                <a:solidFill>
                  <a:schemeClr val="tx1"/>
                </a:solidFill>
                <a:effectLst/>
                <a:latin typeface="+mn-lt"/>
                <a:ea typeface="+mn-ea"/>
                <a:cs typeface="+mn-cs"/>
              </a:rPr>
              <a:t>trembling or shaking </a:t>
            </a:r>
          </a:p>
          <a:p>
            <a:pPr lvl="0"/>
            <a:r>
              <a:rPr lang="en-US" sz="1200" kern="1200" dirty="0" smtClean="0">
                <a:solidFill>
                  <a:schemeClr val="tx1"/>
                </a:solidFill>
                <a:effectLst/>
                <a:latin typeface="+mn-lt"/>
                <a:ea typeface="+mn-ea"/>
                <a:cs typeface="+mn-cs"/>
              </a:rPr>
              <a:t>sensations of shortness of breath or smothering </a:t>
            </a:r>
          </a:p>
          <a:p>
            <a:pPr lvl="0"/>
            <a:r>
              <a:rPr lang="en-US" sz="1200" kern="1200" dirty="0" smtClean="0">
                <a:solidFill>
                  <a:schemeClr val="tx1"/>
                </a:solidFill>
                <a:effectLst/>
                <a:latin typeface="+mn-lt"/>
                <a:ea typeface="+mn-ea"/>
                <a:cs typeface="+mn-cs"/>
              </a:rPr>
              <a:t>feeling of choking </a:t>
            </a:r>
          </a:p>
          <a:p>
            <a:pPr lvl="0"/>
            <a:r>
              <a:rPr lang="en-US" sz="1200" kern="1200" dirty="0" smtClean="0">
                <a:solidFill>
                  <a:schemeClr val="tx1"/>
                </a:solidFill>
                <a:effectLst/>
                <a:latin typeface="+mn-lt"/>
                <a:ea typeface="+mn-ea"/>
                <a:cs typeface="+mn-cs"/>
              </a:rPr>
              <a:t>chest pain or discomfort </a:t>
            </a:r>
          </a:p>
          <a:p>
            <a:pPr lvl="0"/>
            <a:r>
              <a:rPr lang="en-US" sz="1200" kern="1200" dirty="0" smtClean="0">
                <a:solidFill>
                  <a:schemeClr val="tx1"/>
                </a:solidFill>
                <a:effectLst/>
                <a:latin typeface="+mn-lt"/>
                <a:ea typeface="+mn-ea"/>
                <a:cs typeface="+mn-cs"/>
              </a:rPr>
              <a:t>nausea or abdominal distress </a:t>
            </a:r>
          </a:p>
          <a:p>
            <a:pPr lvl="0"/>
            <a:r>
              <a:rPr lang="en-US" sz="1200" kern="1200" dirty="0" smtClean="0">
                <a:solidFill>
                  <a:schemeClr val="tx1"/>
                </a:solidFill>
                <a:effectLst/>
                <a:latin typeface="+mn-lt"/>
                <a:ea typeface="+mn-ea"/>
                <a:cs typeface="+mn-cs"/>
              </a:rPr>
              <a:t>dizziness or lightheadedness </a:t>
            </a:r>
          </a:p>
          <a:p>
            <a:pPr lvl="0"/>
            <a:r>
              <a:rPr lang="en-US" sz="1200" kern="1200" dirty="0" err="1" smtClean="0">
                <a:solidFill>
                  <a:schemeClr val="tx1"/>
                </a:solidFill>
                <a:effectLst/>
                <a:latin typeface="+mn-lt"/>
                <a:ea typeface="+mn-ea"/>
                <a:cs typeface="+mn-cs"/>
              </a:rPr>
              <a:t>derealization</a:t>
            </a:r>
            <a:r>
              <a:rPr lang="en-US" sz="1200" kern="1200" dirty="0" smtClean="0">
                <a:solidFill>
                  <a:schemeClr val="tx1"/>
                </a:solidFill>
                <a:effectLst/>
                <a:latin typeface="+mn-lt"/>
                <a:ea typeface="+mn-ea"/>
                <a:cs typeface="+mn-cs"/>
              </a:rPr>
              <a:t> or depersonalization </a:t>
            </a:r>
          </a:p>
          <a:p>
            <a:pPr lvl="0"/>
            <a:r>
              <a:rPr lang="en-US" sz="1200" kern="1200" dirty="0" smtClean="0">
                <a:solidFill>
                  <a:schemeClr val="tx1"/>
                </a:solidFill>
                <a:effectLst/>
                <a:latin typeface="+mn-lt"/>
                <a:ea typeface="+mn-ea"/>
                <a:cs typeface="+mn-cs"/>
              </a:rPr>
              <a:t>fear of losing control or “going crazy" </a:t>
            </a:r>
          </a:p>
          <a:p>
            <a:pPr lvl="0"/>
            <a:r>
              <a:rPr lang="en-US" sz="1200" kern="1200" dirty="0" smtClean="0">
                <a:solidFill>
                  <a:schemeClr val="tx1"/>
                </a:solidFill>
                <a:effectLst/>
                <a:latin typeface="+mn-lt"/>
                <a:ea typeface="+mn-ea"/>
                <a:cs typeface="+mn-cs"/>
              </a:rPr>
              <a:t>fear of dying </a:t>
            </a:r>
          </a:p>
          <a:p>
            <a:pPr lvl="0"/>
            <a:r>
              <a:rPr lang="en-US" sz="1200" kern="1200" dirty="0" smtClean="0">
                <a:solidFill>
                  <a:schemeClr val="tx1"/>
                </a:solidFill>
                <a:effectLst/>
                <a:latin typeface="+mn-lt"/>
                <a:ea typeface="+mn-ea"/>
                <a:cs typeface="+mn-cs"/>
              </a:rPr>
              <a:t>paresthesias</a:t>
            </a:r>
          </a:p>
          <a:p>
            <a:pPr lvl="0"/>
            <a:r>
              <a:rPr lang="en-US" sz="1200" kern="1200" dirty="0" smtClean="0">
                <a:solidFill>
                  <a:schemeClr val="tx1"/>
                </a:solidFill>
                <a:effectLst/>
                <a:latin typeface="+mn-lt"/>
                <a:ea typeface="+mn-ea"/>
                <a:cs typeface="+mn-cs"/>
              </a:rPr>
              <a:t>chills or hot flushes </a:t>
            </a:r>
          </a:p>
          <a:p>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15</a:t>
            </a:fld>
            <a:endParaRPr lang="en-US"/>
          </a:p>
        </p:txBody>
      </p:sp>
    </p:spTree>
    <p:extLst>
      <p:ext uri="{BB962C8B-B14F-4D97-AF65-F5344CB8AC3E}">
        <p14:creationId xmlns:p14="http://schemas.microsoft.com/office/powerpoint/2010/main" val="2006238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
            </a:pPr>
            <a:r>
              <a:rPr lang="en-US" sz="1200" kern="1200" dirty="0" smtClean="0">
                <a:solidFill>
                  <a:schemeClr val="tx1"/>
                </a:solidFill>
                <a:effectLst/>
                <a:latin typeface="+mn-lt"/>
                <a:ea typeface="+mn-ea"/>
                <a:cs typeface="+mn-cs"/>
              </a:rPr>
              <a:t>Significant distress, worry, and fear at the thought of or event of separation</a:t>
            </a:r>
          </a:p>
          <a:p>
            <a:pPr marL="171450" indent="-171450">
              <a:buFont typeface="Wingdings" charset="2"/>
              <a:buChar char="§"/>
            </a:pPr>
            <a:r>
              <a:rPr lang="en-US" sz="1200" kern="1200" dirty="0" smtClean="0">
                <a:solidFill>
                  <a:schemeClr val="tx1"/>
                </a:solidFill>
                <a:effectLst/>
                <a:latin typeface="+mn-lt"/>
                <a:ea typeface="+mn-ea"/>
                <a:cs typeface="+mn-cs"/>
              </a:rPr>
              <a:t>Clinging to the parent, crying, throwing tantrums, and refusing to participate in activities that require separation from the attachment figure</a:t>
            </a:r>
          </a:p>
          <a:p>
            <a:pPr marL="171450" indent="-171450">
              <a:buFont typeface="Wingdings" charset="2"/>
              <a:buChar char="§"/>
            </a:pPr>
            <a:r>
              <a:rPr lang="en-US" sz="1200" kern="1200" dirty="0" smtClean="0">
                <a:solidFill>
                  <a:schemeClr val="tx1"/>
                </a:solidFill>
                <a:effectLst/>
                <a:latin typeface="+mn-lt"/>
                <a:ea typeface="+mn-ea"/>
                <a:cs typeface="+mn-cs"/>
              </a:rPr>
              <a:t>Reluctance to go to school or other place</a:t>
            </a:r>
          </a:p>
          <a:p>
            <a:pPr marL="171450" indent="-171450">
              <a:buFont typeface="Wingdings" charset="2"/>
              <a:buChar char="§"/>
            </a:pPr>
            <a:r>
              <a:rPr lang="en-US" sz="1200" kern="1200" dirty="0" smtClean="0">
                <a:solidFill>
                  <a:schemeClr val="tx1"/>
                </a:solidFill>
                <a:effectLst/>
                <a:latin typeface="+mn-lt"/>
                <a:ea typeface="+mn-ea"/>
                <a:cs typeface="+mn-cs"/>
              </a:rPr>
              <a:t>Fear of being alone without certain adults</a:t>
            </a:r>
          </a:p>
          <a:p>
            <a:pPr marL="171450" indent="-171450">
              <a:buFont typeface="Wingdings" charset="2"/>
              <a:buChar char="§"/>
            </a:pPr>
            <a:r>
              <a:rPr lang="en-US" sz="1200" kern="1200" dirty="0" smtClean="0">
                <a:solidFill>
                  <a:schemeClr val="tx1"/>
                </a:solidFill>
                <a:effectLst/>
                <a:latin typeface="+mn-lt"/>
                <a:ea typeface="+mn-ea"/>
                <a:cs typeface="+mn-cs"/>
              </a:rPr>
              <a:t>Fear of harm coming to the attachment figure or the self when separated if they are separated</a:t>
            </a:r>
          </a:p>
          <a:p>
            <a:pPr marL="171450" indent="-171450">
              <a:buFont typeface="Wingdings" charset="2"/>
              <a:buChar char="§"/>
            </a:pPr>
            <a:r>
              <a:rPr lang="en-US" sz="1200" kern="1200" dirty="0" smtClean="0">
                <a:solidFill>
                  <a:schemeClr val="tx1"/>
                </a:solidFill>
                <a:effectLst/>
                <a:latin typeface="+mn-lt"/>
                <a:ea typeface="+mn-ea"/>
                <a:cs typeface="+mn-cs"/>
              </a:rPr>
              <a:t>Difficulties sleeping without the attachment figure present; persistent nightmares </a:t>
            </a:r>
          </a:p>
          <a:p>
            <a:pPr marL="171450" indent="-171450">
              <a:buFont typeface="Wingdings" charset="2"/>
              <a:buChar char="§"/>
            </a:pPr>
            <a:r>
              <a:rPr lang="en-US" sz="1200" kern="1200" dirty="0" smtClean="0">
                <a:solidFill>
                  <a:schemeClr val="tx1"/>
                </a:solidFill>
                <a:effectLst/>
                <a:latin typeface="+mn-lt"/>
                <a:ea typeface="+mn-ea"/>
                <a:cs typeface="+mn-cs"/>
              </a:rPr>
              <a:t>Somatic symptoms including complaints of stomachaches, nausea, or headaches, which, may or may not actually be occurring </a:t>
            </a:r>
          </a:p>
          <a:p>
            <a:pPr marL="171450" indent="-171450">
              <a:buFont typeface="Wingdings" charset="2"/>
              <a:buChar char="§"/>
            </a:pPr>
            <a:r>
              <a:rPr lang="en-US" sz="1200" kern="1200" dirty="0" smtClean="0">
                <a:solidFill>
                  <a:schemeClr val="tx1"/>
                </a:solidFill>
                <a:effectLst/>
                <a:latin typeface="+mn-lt"/>
                <a:ea typeface="+mn-ea"/>
                <a:cs typeface="+mn-cs"/>
              </a:rPr>
              <a:t>Avoidance, refusal, reluctance and oppositional behaviors in attempt to prevent separation from occurring - panic</a:t>
            </a:r>
          </a:p>
          <a:p>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16</a:t>
            </a:fld>
            <a:endParaRPr lang="en-US"/>
          </a:p>
        </p:txBody>
      </p:sp>
    </p:spTree>
    <p:extLst>
      <p:ext uri="{BB962C8B-B14F-4D97-AF65-F5344CB8AC3E}">
        <p14:creationId xmlns:p14="http://schemas.microsoft.com/office/powerpoint/2010/main" val="3428125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Hypochondria. Hard</a:t>
            </a:r>
            <a:r>
              <a:rPr lang="en-US" baseline="0" dirty="0" smtClean="0"/>
              <a:t> to know where to place that. Could be here, could be OCD. Fluid and changing. Looks just fine to public. Can maintain lifestyle usually. Aches and pains. Doesn’t seem quite as out there – worries make more sense: health, well-being and safety of others, school, social issues, stuff on news. Lots of “what if” questions.</a:t>
            </a: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17</a:t>
            </a:fld>
            <a:endParaRPr lang="en-US"/>
          </a:p>
        </p:txBody>
      </p:sp>
    </p:spTree>
    <p:extLst>
      <p:ext uri="{BB962C8B-B14F-4D97-AF65-F5344CB8AC3E}">
        <p14:creationId xmlns:p14="http://schemas.microsoft.com/office/powerpoint/2010/main" val="1001991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Avoid eye contact, talk only when have to, brief</a:t>
            </a:r>
            <a:r>
              <a:rPr lang="en-US" baseline="0" dirty="0" smtClean="0"/>
              <a:t> sentences, not connecting phrases. Flat affect. Difference with shyness</a:t>
            </a:r>
          </a:p>
          <a:p>
            <a:r>
              <a:rPr lang="en-US" baseline="0" dirty="0" smtClean="0"/>
              <a:t>**Blushing, (</a:t>
            </a:r>
            <a:r>
              <a:rPr lang="en-US" baseline="0" dirty="0" err="1" smtClean="0"/>
              <a:t>Erythrophobia</a:t>
            </a:r>
            <a:r>
              <a:rPr lang="en-US" baseline="0" dirty="0" smtClean="0"/>
              <a:t>) sweating, going blank. Looking visibly anxious is issue. </a:t>
            </a:r>
          </a:p>
          <a:p>
            <a:endParaRPr lang="en-US" baseline="0" dirty="0" smtClean="0"/>
          </a:p>
          <a:p>
            <a:r>
              <a:rPr lang="en-US" sz="1200" kern="1200" dirty="0" smtClean="0">
                <a:solidFill>
                  <a:schemeClr val="tx1"/>
                </a:solidFill>
                <a:effectLst/>
                <a:latin typeface="+mn-lt"/>
                <a:ea typeface="+mn-ea"/>
                <a:cs typeface="+mn-cs"/>
              </a:rPr>
              <a:t>First, the similarities: Both shy and anxious people “think” of social situations as being difficult to extremely difficult. Both imagine those situations with negative thoughts. Both “feel” some degree of anxiety or distress thinking about and leading up to social situations (anticipation). Both report anxiety during conversation and some problems with voice quality.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differences: There are some shy people who are not anxious about social situations; they are reserved and just prefer to be alone. When there is anxiety, socially anxious individuals may have higher levels of anxiety. There is evidence that the socially anxious may over-report their anxiety. Individuals that are shy tend to be more accurate appraising their anxiety. For the socially anxious, this may be because there is much more self-focus and monitoring of distress. This may increase the concern that the anxiety will lead to embarrassment. In the study, 100% of socially anxious individuals reported symptoms such as racing heart, sweating, stomach upset, blushing and trembling compared to 65% of the shy group.</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2E9CD0-466B-AC48-8515-857C743D736B}" type="slidenum">
              <a:rPr lang="en-US" smtClean="0"/>
              <a:t>18</a:t>
            </a:fld>
            <a:endParaRPr lang="en-US"/>
          </a:p>
        </p:txBody>
      </p:sp>
    </p:spTree>
    <p:extLst>
      <p:ext uri="{BB962C8B-B14F-4D97-AF65-F5344CB8AC3E}">
        <p14:creationId xmlns:p14="http://schemas.microsoft.com/office/powerpoint/2010/main" val="2144769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kern="1200" dirty="0" smtClean="0">
                <a:solidFill>
                  <a:schemeClr val="tx1"/>
                </a:solidFill>
                <a:effectLst/>
                <a:latin typeface="+mn-lt"/>
                <a:ea typeface="+mn-ea"/>
                <a:cs typeface="+mn-cs"/>
              </a:rPr>
              <a:t>Usually have more than one fear (75% have more than one)</a:t>
            </a:r>
          </a:p>
          <a:p>
            <a:pPr marL="171450" indent="-171450">
              <a:buFont typeface="Arial"/>
              <a:buChar char="•"/>
            </a:pPr>
            <a:endParaRPr lang="en-US" sz="1200" kern="1200" dirty="0" smtClean="0">
              <a:solidFill>
                <a:schemeClr val="tx1"/>
              </a:solidFill>
              <a:effectLst/>
              <a:latin typeface="+mn-lt"/>
              <a:ea typeface="+mn-ea"/>
              <a:cs typeface="+mn-cs"/>
            </a:endParaRPr>
          </a:p>
          <a:p>
            <a:pPr marL="171450" indent="-171450">
              <a:buFont typeface="Arial"/>
              <a:buChar char="•"/>
            </a:pP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Animal Type. fear is cued by animals or insects. </a:t>
            </a:r>
          </a:p>
          <a:p>
            <a:pPr marL="171450" indent="-171450">
              <a:buFont typeface="Arial"/>
              <a:buChar char="•"/>
            </a:pPr>
            <a:r>
              <a:rPr lang="en-US" sz="1200" kern="1200" dirty="0" smtClean="0">
                <a:solidFill>
                  <a:schemeClr val="tx1"/>
                </a:solidFill>
                <a:effectLst/>
                <a:latin typeface="+mn-lt"/>
                <a:ea typeface="+mn-ea"/>
                <a:cs typeface="+mn-cs"/>
              </a:rPr>
              <a:t>Natural Environment Type. fear is cued by objects in the natural environment, such as storms, heights, or water.  </a:t>
            </a:r>
          </a:p>
          <a:p>
            <a:pPr marL="171450" indent="-171450">
              <a:buFont typeface="Arial"/>
              <a:buChar char="•"/>
            </a:pPr>
            <a:r>
              <a:rPr lang="en-US" sz="1200" kern="1200" dirty="0" smtClean="0">
                <a:solidFill>
                  <a:schemeClr val="tx1"/>
                </a:solidFill>
                <a:effectLst/>
                <a:latin typeface="+mn-lt"/>
                <a:ea typeface="+mn-ea"/>
                <a:cs typeface="+mn-cs"/>
              </a:rPr>
              <a:t>Blood-Injection-Injury Type. fear is cued by seeing blood or an injury or by receiving an injection or other invasive medical procedure.</a:t>
            </a:r>
          </a:p>
          <a:p>
            <a:pPr marL="171450" indent="-171450">
              <a:buFont typeface="Arial"/>
              <a:buChar char="•"/>
            </a:pPr>
            <a:r>
              <a:rPr lang="en-US" sz="1200" kern="1200" dirty="0" smtClean="0">
                <a:solidFill>
                  <a:schemeClr val="tx1"/>
                </a:solidFill>
                <a:effectLst/>
                <a:latin typeface="+mn-lt"/>
                <a:ea typeface="+mn-ea"/>
                <a:cs typeface="+mn-cs"/>
              </a:rPr>
              <a:t>Situational Type. fear is cued by a specific situation such as public transportation, tunnels, bridges, elevators, flying, driving, or enclosed places</a:t>
            </a:r>
          </a:p>
          <a:p>
            <a:pPr marL="171450" indent="-171450">
              <a:buFont typeface="Arial"/>
              <a:buChar char="•"/>
            </a:pPr>
            <a:r>
              <a:rPr lang="en-US" sz="1200" kern="1200" dirty="0" smtClean="0">
                <a:solidFill>
                  <a:schemeClr val="tx1"/>
                </a:solidFill>
                <a:effectLst/>
                <a:latin typeface="+mn-lt"/>
                <a:ea typeface="+mn-ea"/>
                <a:cs typeface="+mn-cs"/>
              </a:rPr>
              <a:t>Other Type. fear is cued by other stimuli. These stimuli might include the fear or avoidance of situations that might lead to choking, </a:t>
            </a:r>
            <a:r>
              <a:rPr lang="en-US" sz="1200" b="1" kern="1200" dirty="0" smtClean="0">
                <a:solidFill>
                  <a:schemeClr val="tx1"/>
                </a:solidFill>
                <a:effectLst/>
                <a:latin typeface="+mn-lt"/>
                <a:ea typeface="+mn-ea"/>
                <a:cs typeface="+mn-cs"/>
              </a:rPr>
              <a:t>vomiting</a:t>
            </a:r>
            <a:r>
              <a:rPr lang="en-US" sz="1200" kern="1200" dirty="0" smtClean="0">
                <a:solidFill>
                  <a:schemeClr val="tx1"/>
                </a:solidFill>
                <a:effectLst/>
                <a:latin typeface="+mn-lt"/>
                <a:ea typeface="+mn-ea"/>
                <a:cs typeface="+mn-cs"/>
              </a:rPr>
              <a:t>, or contracting an illness and children’s fears of loud sounds or costumed characters.</a:t>
            </a:r>
          </a:p>
          <a:p>
            <a:pPr marL="171450" indent="-171450">
              <a:buFont typeface="Arial"/>
              <a:buChar char="•"/>
            </a:pP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err="1" smtClean="0">
                <a:solidFill>
                  <a:schemeClr val="tx1"/>
                </a:solidFill>
                <a:effectLst/>
                <a:latin typeface="+mn-lt"/>
                <a:ea typeface="+mn-ea"/>
                <a:cs typeface="+mn-cs"/>
              </a:rPr>
              <a:t>Emetophobia</a:t>
            </a:r>
            <a:r>
              <a:rPr lang="en-US" sz="1200" kern="1200" dirty="0" smtClean="0">
                <a:solidFill>
                  <a:schemeClr val="tx1"/>
                </a:solidFill>
                <a:effectLst/>
                <a:latin typeface="+mn-lt"/>
                <a:ea typeface="+mn-ea"/>
                <a:cs typeface="+mn-cs"/>
              </a:rPr>
              <a:t> – very common in kids,</a:t>
            </a:r>
            <a:r>
              <a:rPr lang="en-US" sz="1200" kern="1200" baseline="0" dirty="0" smtClean="0">
                <a:solidFill>
                  <a:schemeClr val="tx1"/>
                </a:solidFill>
                <a:effectLst/>
                <a:latin typeface="+mn-lt"/>
                <a:ea typeface="+mn-ea"/>
                <a:cs typeface="+mn-cs"/>
              </a:rPr>
              <a:t> usually starts in childhood, little studied for some reason. Tricky because person won’t tell you as that might lead to nausea. </a:t>
            </a:r>
            <a:endParaRPr lang="en-US" sz="1200" kern="1200" dirty="0" smtClean="0">
              <a:solidFill>
                <a:schemeClr val="tx1"/>
              </a:solidFill>
              <a:effectLst/>
              <a:latin typeface="+mn-lt"/>
              <a:ea typeface="+mn-ea"/>
              <a:cs typeface="+mn-cs"/>
            </a:endParaRP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19</a:t>
            </a:fld>
            <a:endParaRPr lang="en-US"/>
          </a:p>
        </p:txBody>
      </p:sp>
    </p:spTree>
    <p:extLst>
      <p:ext uri="{BB962C8B-B14F-4D97-AF65-F5344CB8AC3E}">
        <p14:creationId xmlns:p14="http://schemas.microsoft.com/office/powerpoint/2010/main" val="813181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person has been exposed to a traumatic event in which both of the following were present</a:t>
            </a:r>
          </a:p>
          <a:p>
            <a:pPr marL="628650" lvl="1" indent="-171450">
              <a:buFont typeface="Arial"/>
              <a:buChar char="•"/>
            </a:pPr>
            <a:r>
              <a:rPr lang="en-US" sz="1200" kern="1200" dirty="0" smtClean="0">
                <a:solidFill>
                  <a:schemeClr val="tx1"/>
                </a:solidFill>
                <a:effectLst/>
                <a:latin typeface="+mn-lt"/>
                <a:ea typeface="+mn-ea"/>
                <a:cs typeface="+mn-cs"/>
              </a:rPr>
              <a:t>the person experienced, witnessed, or was confronted with an event or events that involved actual or threatened death or serious injury, or a threat to the physical integrity of self or others</a:t>
            </a:r>
          </a:p>
          <a:p>
            <a:pPr marL="628650" lvl="1" indent="-171450">
              <a:buFont typeface="Arial"/>
              <a:buChar char="•"/>
            </a:pPr>
            <a:r>
              <a:rPr lang="en-US" sz="1200" kern="1200" dirty="0" smtClean="0">
                <a:solidFill>
                  <a:schemeClr val="tx1"/>
                </a:solidFill>
                <a:effectLst/>
                <a:latin typeface="+mn-lt"/>
                <a:ea typeface="+mn-ea"/>
                <a:cs typeface="+mn-cs"/>
              </a:rPr>
              <a:t>the person's response involved intense fear, helplessness, or horror.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In children, this may be expressed instead by disorganized or agitated behavior</a:t>
            </a:r>
          </a:p>
          <a:p>
            <a:pPr lvl="0"/>
            <a:r>
              <a:rPr lang="en-US" sz="1200" kern="1200" dirty="0" smtClean="0">
                <a:solidFill>
                  <a:schemeClr val="tx1"/>
                </a:solidFill>
                <a:effectLst/>
                <a:latin typeface="+mn-lt"/>
                <a:ea typeface="+mn-ea"/>
                <a:cs typeface="+mn-cs"/>
              </a:rPr>
              <a:t>The traumatic event is persistently re-experienced in one (or more) of the following ways:</a:t>
            </a:r>
          </a:p>
          <a:p>
            <a:pPr marL="628650" lvl="1" indent="-171450">
              <a:buFont typeface="Arial"/>
              <a:buChar char="•"/>
            </a:pPr>
            <a:r>
              <a:rPr lang="en-US" sz="1200" kern="1200" dirty="0" smtClean="0">
                <a:solidFill>
                  <a:schemeClr val="tx1"/>
                </a:solidFill>
                <a:effectLst/>
                <a:latin typeface="+mn-lt"/>
                <a:ea typeface="+mn-ea"/>
                <a:cs typeface="+mn-cs"/>
              </a:rPr>
              <a:t>recurrent and intrusive distressing recollections of the event, including images, thoughts, or perceptions.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In young children, repetitive play may occur in which themes or aspects of the trauma are expressed.</a:t>
            </a:r>
          </a:p>
          <a:p>
            <a:pPr marL="628650" lvl="1" indent="-171450">
              <a:buFont typeface="Arial"/>
              <a:buChar char="•"/>
            </a:pPr>
            <a:r>
              <a:rPr lang="en-US" sz="1200" kern="1200" dirty="0" smtClean="0">
                <a:solidFill>
                  <a:schemeClr val="tx1"/>
                </a:solidFill>
                <a:effectLst/>
                <a:latin typeface="+mn-lt"/>
                <a:ea typeface="+mn-ea"/>
                <a:cs typeface="+mn-cs"/>
              </a:rPr>
              <a:t>recurrent distressing dreams of the event.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In children, there may be frightening dreams without recognizable content.</a:t>
            </a:r>
          </a:p>
          <a:p>
            <a:pPr marL="628650" lvl="1" indent="-171450">
              <a:buFont typeface="Arial"/>
              <a:buChar char="•"/>
            </a:pPr>
            <a:r>
              <a:rPr lang="en-US" sz="1200" kern="1200" dirty="0" smtClean="0">
                <a:solidFill>
                  <a:schemeClr val="tx1"/>
                </a:solidFill>
                <a:effectLst/>
                <a:latin typeface="+mn-lt"/>
                <a:ea typeface="+mn-ea"/>
                <a:cs typeface="+mn-cs"/>
              </a:rPr>
              <a:t>acting or feeling as if the traumatic event were recurring (includes a sense of reliving the experience, illusions, hallucinations, and dissociative flashback episodes, including those that occur on awakening or when intoxicated).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In young children, trauma-specific reenactment may occur.</a:t>
            </a:r>
          </a:p>
          <a:p>
            <a:pPr marL="628650" lvl="1" indent="-171450">
              <a:buFont typeface="Arial"/>
              <a:buChar char="•"/>
            </a:pPr>
            <a:r>
              <a:rPr lang="en-US" sz="1200" kern="1200" dirty="0" smtClean="0">
                <a:solidFill>
                  <a:schemeClr val="tx1"/>
                </a:solidFill>
                <a:effectLst/>
                <a:latin typeface="+mn-lt"/>
                <a:ea typeface="+mn-ea"/>
                <a:cs typeface="+mn-cs"/>
              </a:rPr>
              <a:t>intense psychological distress at exposure to internal or external cues that symbolize or resemble an aspect of the traumatic event </a:t>
            </a:r>
          </a:p>
          <a:p>
            <a:pPr marL="628650" lvl="1" indent="-171450">
              <a:buFont typeface="Arial"/>
              <a:buChar char="•"/>
            </a:pPr>
            <a:r>
              <a:rPr lang="en-US" sz="1200" kern="1200" dirty="0" smtClean="0">
                <a:solidFill>
                  <a:schemeClr val="tx1"/>
                </a:solidFill>
                <a:effectLst/>
                <a:latin typeface="+mn-lt"/>
                <a:ea typeface="+mn-ea"/>
                <a:cs typeface="+mn-cs"/>
              </a:rPr>
              <a:t>physiological reactivity on exposure to internal or external cues that symbolize or resemble an aspect of the traumatic event</a:t>
            </a:r>
          </a:p>
          <a:p>
            <a:pPr lvl="0"/>
            <a:r>
              <a:rPr lang="en-US" sz="1200" kern="1200" dirty="0" smtClean="0">
                <a:solidFill>
                  <a:schemeClr val="tx1"/>
                </a:solidFill>
                <a:effectLst/>
                <a:latin typeface="+mn-lt"/>
                <a:ea typeface="+mn-ea"/>
                <a:cs typeface="+mn-cs"/>
              </a:rPr>
              <a:t>Persistent avoidance of stimuli associated with the trauma and numbing of general responsiveness (not present before the trauma), as indicated by three (or more) of the following:</a:t>
            </a:r>
          </a:p>
          <a:p>
            <a:pPr marL="628650" lvl="1" indent="-171450">
              <a:buFont typeface="Arial"/>
              <a:buChar char="•"/>
            </a:pPr>
            <a:r>
              <a:rPr lang="en-US" sz="1200" kern="1200" dirty="0" smtClean="0">
                <a:solidFill>
                  <a:schemeClr val="tx1"/>
                </a:solidFill>
                <a:effectLst/>
                <a:latin typeface="+mn-lt"/>
                <a:ea typeface="+mn-ea"/>
                <a:cs typeface="+mn-cs"/>
              </a:rPr>
              <a:t>efforts to avoid thoughts, feelings, or conversations associated with the trauma</a:t>
            </a:r>
          </a:p>
          <a:p>
            <a:pPr marL="628650" lvl="1" indent="-171450">
              <a:buFont typeface="Arial"/>
              <a:buChar char="•"/>
            </a:pPr>
            <a:r>
              <a:rPr lang="en-US" sz="1200" kern="1200" dirty="0" smtClean="0">
                <a:solidFill>
                  <a:schemeClr val="tx1"/>
                </a:solidFill>
                <a:effectLst/>
                <a:latin typeface="+mn-lt"/>
                <a:ea typeface="+mn-ea"/>
                <a:cs typeface="+mn-cs"/>
              </a:rPr>
              <a:t>efforts to avoid activities, places, or people that arouse recollections of the trauma</a:t>
            </a:r>
          </a:p>
          <a:p>
            <a:pPr marL="628650" lvl="1" indent="-171450">
              <a:buFont typeface="Arial"/>
              <a:buChar char="•"/>
            </a:pPr>
            <a:r>
              <a:rPr lang="en-US" sz="1200" kern="1200" dirty="0" smtClean="0">
                <a:solidFill>
                  <a:schemeClr val="tx1"/>
                </a:solidFill>
                <a:effectLst/>
                <a:latin typeface="+mn-lt"/>
                <a:ea typeface="+mn-ea"/>
                <a:cs typeface="+mn-cs"/>
              </a:rPr>
              <a:t>inability to recall an important aspect of the trauma</a:t>
            </a:r>
          </a:p>
          <a:p>
            <a:pPr marL="628650" lvl="1" indent="-171450">
              <a:buFont typeface="Arial"/>
              <a:buChar char="•"/>
            </a:pPr>
            <a:r>
              <a:rPr lang="en-US" sz="1200" kern="1200" dirty="0" smtClean="0">
                <a:solidFill>
                  <a:schemeClr val="tx1"/>
                </a:solidFill>
                <a:effectLst/>
                <a:latin typeface="+mn-lt"/>
                <a:ea typeface="+mn-ea"/>
                <a:cs typeface="+mn-cs"/>
              </a:rPr>
              <a:t>markedly diminished interest or participation in significant activities</a:t>
            </a:r>
          </a:p>
          <a:p>
            <a:pPr marL="628650" lvl="1" indent="-171450">
              <a:buFont typeface="Arial"/>
              <a:buChar char="•"/>
            </a:pPr>
            <a:r>
              <a:rPr lang="en-US" sz="1200" kern="1200" dirty="0" smtClean="0">
                <a:solidFill>
                  <a:schemeClr val="tx1"/>
                </a:solidFill>
                <a:effectLst/>
                <a:latin typeface="+mn-lt"/>
                <a:ea typeface="+mn-ea"/>
                <a:cs typeface="+mn-cs"/>
              </a:rPr>
              <a:t>feeling of detachment or estrangement from others</a:t>
            </a:r>
          </a:p>
          <a:p>
            <a:pPr marL="628650" lvl="1" indent="-171450">
              <a:buFont typeface="Arial"/>
              <a:buChar char="•"/>
            </a:pPr>
            <a:r>
              <a:rPr lang="en-US" sz="1200" kern="1200" dirty="0" smtClean="0">
                <a:solidFill>
                  <a:schemeClr val="tx1"/>
                </a:solidFill>
                <a:effectLst/>
                <a:latin typeface="+mn-lt"/>
                <a:ea typeface="+mn-ea"/>
                <a:cs typeface="+mn-cs"/>
              </a:rPr>
              <a:t>restricted range of affect (e.g., unable to have loving feelings)</a:t>
            </a:r>
          </a:p>
          <a:p>
            <a:pPr marL="628650" lvl="1" indent="-171450">
              <a:buFont typeface="Arial"/>
              <a:buChar char="•"/>
            </a:pPr>
            <a:r>
              <a:rPr lang="en-US" sz="1200" kern="1200" dirty="0" smtClean="0">
                <a:solidFill>
                  <a:schemeClr val="tx1"/>
                </a:solidFill>
                <a:effectLst/>
                <a:latin typeface="+mn-lt"/>
                <a:ea typeface="+mn-ea"/>
                <a:cs typeface="+mn-cs"/>
              </a:rPr>
              <a:t>sense of a foreshortened future (e.g., does not expect to have a career, marriage, children, or a normal life span)</a:t>
            </a:r>
          </a:p>
          <a:p>
            <a:pPr lvl="0"/>
            <a:r>
              <a:rPr lang="en-US" sz="1200" kern="1200" dirty="0" smtClean="0">
                <a:solidFill>
                  <a:schemeClr val="tx1"/>
                </a:solidFill>
                <a:effectLst/>
                <a:latin typeface="+mn-lt"/>
                <a:ea typeface="+mn-ea"/>
                <a:cs typeface="+mn-cs"/>
              </a:rPr>
              <a:t>Persistent symptoms of increased arousal (not present before the trauma), as indicated by two (or more) of the following:</a:t>
            </a:r>
          </a:p>
          <a:p>
            <a:pPr marL="628650" lvl="1" indent="-171450">
              <a:buFont typeface="Arial"/>
              <a:buChar char="•"/>
            </a:pPr>
            <a:r>
              <a:rPr lang="en-US" sz="1200" kern="1200" dirty="0" smtClean="0">
                <a:solidFill>
                  <a:schemeClr val="tx1"/>
                </a:solidFill>
                <a:effectLst/>
                <a:latin typeface="+mn-lt"/>
                <a:ea typeface="+mn-ea"/>
                <a:cs typeface="+mn-cs"/>
              </a:rPr>
              <a:t>difficulty falling or staying asleep</a:t>
            </a:r>
          </a:p>
          <a:p>
            <a:pPr marL="628650" lvl="1" indent="-171450">
              <a:buFont typeface="Arial"/>
              <a:buChar char="•"/>
            </a:pPr>
            <a:r>
              <a:rPr lang="en-US" sz="1200" kern="1200" dirty="0" smtClean="0">
                <a:solidFill>
                  <a:schemeClr val="tx1"/>
                </a:solidFill>
                <a:effectLst/>
                <a:latin typeface="+mn-lt"/>
                <a:ea typeface="+mn-ea"/>
                <a:cs typeface="+mn-cs"/>
              </a:rPr>
              <a:t>irritability or outbursts of anger</a:t>
            </a:r>
          </a:p>
          <a:p>
            <a:pPr marL="628650" lvl="1" indent="-171450">
              <a:buFont typeface="Arial"/>
              <a:buChar char="•"/>
            </a:pPr>
            <a:r>
              <a:rPr lang="en-US" sz="1200" kern="1200" dirty="0" smtClean="0">
                <a:solidFill>
                  <a:schemeClr val="tx1"/>
                </a:solidFill>
                <a:effectLst/>
                <a:latin typeface="+mn-lt"/>
                <a:ea typeface="+mn-ea"/>
                <a:cs typeface="+mn-cs"/>
              </a:rPr>
              <a:t>difficulty concentrating</a:t>
            </a:r>
          </a:p>
          <a:p>
            <a:pPr marL="628650" lvl="1" indent="-171450">
              <a:buFont typeface="Arial"/>
              <a:buChar char="•"/>
            </a:pPr>
            <a:r>
              <a:rPr lang="en-US" sz="1200" kern="1200" dirty="0" err="1" smtClean="0">
                <a:solidFill>
                  <a:schemeClr val="tx1"/>
                </a:solidFill>
                <a:effectLst/>
                <a:latin typeface="+mn-lt"/>
                <a:ea typeface="+mn-ea"/>
                <a:cs typeface="+mn-cs"/>
              </a:rPr>
              <a:t>hypervigilance</a:t>
            </a:r>
            <a:endParaRPr lang="en-US" sz="12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exaggerated startle response</a:t>
            </a:r>
          </a:p>
          <a:p>
            <a:pPr lvl="0"/>
            <a:r>
              <a:rPr lang="en-US" sz="1200" kern="1200" dirty="0" smtClean="0">
                <a:solidFill>
                  <a:schemeClr val="tx1"/>
                </a:solidFill>
                <a:effectLst/>
                <a:latin typeface="+mn-lt"/>
                <a:ea typeface="+mn-ea"/>
                <a:cs typeface="+mn-cs"/>
              </a:rPr>
              <a:t>Duration of the disturbance (symptoms in Criteria B, C, and D) is more than 1 month.</a:t>
            </a:r>
          </a:p>
          <a:p>
            <a:r>
              <a:rPr lang="en-US" sz="1200" kern="1200" dirty="0" smtClean="0">
                <a:solidFill>
                  <a:schemeClr val="tx1"/>
                </a:solidFill>
                <a:effectLst/>
                <a:latin typeface="+mn-lt"/>
                <a:ea typeface="+mn-ea"/>
                <a:cs typeface="+mn-cs"/>
              </a:rPr>
              <a:t>The disturbance causes clinically significant distress or impairment in social, occupational, or other important areas of functioning.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20</a:t>
            </a:fld>
            <a:endParaRPr lang="en-US"/>
          </a:p>
        </p:txBody>
      </p:sp>
    </p:spTree>
    <p:extLst>
      <p:ext uri="{BB962C8B-B14F-4D97-AF65-F5344CB8AC3E}">
        <p14:creationId xmlns:p14="http://schemas.microsoft.com/office/powerpoint/2010/main" val="702227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obsession is thinking about the fear. The compulsion is an attempt to fix it. </a:t>
            </a:r>
          </a:p>
          <a:p>
            <a:endParaRPr lang="en-US" dirty="0" smtClean="0"/>
          </a:p>
          <a:p>
            <a:r>
              <a:rPr lang="en-US" dirty="0" smtClean="0"/>
              <a:t>Contamination – germs, dirt, etc. compulsions</a:t>
            </a:r>
            <a:r>
              <a:rPr lang="en-US" baseline="0" dirty="0" smtClean="0"/>
              <a:t> are washing, cleaning, decontaminating, avoiding chemicals, plants, foods, etc.</a:t>
            </a:r>
            <a:endParaRPr lang="en-US" dirty="0" smtClean="0"/>
          </a:p>
          <a:p>
            <a:r>
              <a:rPr lang="en-US" dirty="0" smtClean="0"/>
              <a:t>Checking – environment, mental (thoughts), worried</a:t>
            </a:r>
            <a:r>
              <a:rPr lang="en-US" baseline="0" dirty="0" smtClean="0"/>
              <a:t> caused </a:t>
            </a:r>
            <a:r>
              <a:rPr lang="en-US" u="sng" baseline="0" dirty="0" smtClean="0"/>
              <a:t>harm</a:t>
            </a:r>
            <a:r>
              <a:rPr lang="en-US" baseline="0" dirty="0" smtClean="0"/>
              <a:t> – repeating, touching, counting, asking for reassurance</a:t>
            </a:r>
            <a:endParaRPr lang="en-US" dirty="0" smtClean="0"/>
          </a:p>
          <a:p>
            <a:r>
              <a:rPr lang="en-US" dirty="0" smtClean="0"/>
              <a:t>Ordering,</a:t>
            </a:r>
            <a:r>
              <a:rPr lang="en-US" baseline="0" dirty="0" smtClean="0"/>
              <a:t> symmetry (touching), counting, perfectionism, precision – frequent in boys – counting, arranging, confessing, apologizing, praying</a:t>
            </a:r>
          </a:p>
          <a:p>
            <a:r>
              <a:rPr lang="en-US" baseline="0" dirty="0" smtClean="0"/>
              <a:t>Mental – violent, sexual, blasphemy, scrupulosity – neutralizing, protecting, avoiding</a:t>
            </a:r>
          </a:p>
          <a:p>
            <a:r>
              <a:rPr lang="en-US" baseline="0" dirty="0" smtClean="0"/>
              <a:t>Just right – feeling, slowness, sight, sound, touch, personal expression, **More about incompleteness than causing harm - need for closure</a:t>
            </a:r>
          </a:p>
          <a:p>
            <a:r>
              <a:rPr lang="en-US" baseline="0" dirty="0" smtClean="0"/>
              <a:t>Hoarding</a:t>
            </a:r>
          </a:p>
          <a:p>
            <a:r>
              <a:rPr lang="en-US" baseline="0" dirty="0" smtClean="0"/>
              <a:t>Spectrum – hair pulling, skin picking, body focused, tics, hypochondria</a:t>
            </a:r>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21</a:t>
            </a:fld>
            <a:endParaRPr lang="en-US"/>
          </a:p>
        </p:txBody>
      </p:sp>
    </p:spTree>
    <p:extLst>
      <p:ext uri="{BB962C8B-B14F-4D97-AF65-F5344CB8AC3E}">
        <p14:creationId xmlns:p14="http://schemas.microsoft.com/office/powerpoint/2010/main" val="261245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dirty="0" smtClean="0"/>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Anxiety response if good thing.</a:t>
            </a:r>
            <a:r>
              <a:rPr lang="en-US" baseline="0" dirty="0" smtClean="0"/>
              <a:t> Only problem is false alarm</a:t>
            </a:r>
            <a:endParaRPr lang="en-US" dirty="0" smtClean="0"/>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Hair trigger – research findings.</a:t>
            </a:r>
            <a:r>
              <a:rPr lang="en-US" baseline="0" dirty="0" smtClean="0"/>
              <a:t> Kids are presented with ambiguous information. Car slowing and pulling to curb. non anxious kids = ask for directions, Anxious kids = kidnap.  </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Once fear gets associated with something it creates a very strong bond and tends to generalized-give example of dogs. Positive things are not as easily learned and specific – why treatment relapse occurs</a:t>
            </a:r>
            <a:endParaRPr lang="en-US" dirty="0" smtClean="0"/>
          </a:p>
          <a:p>
            <a:pPr marL="228600" indent="-228600">
              <a:buFont typeface="+mj-lt"/>
              <a:buAutoNum type="arabicPeriod"/>
            </a:pPr>
            <a:r>
              <a:rPr lang="en-US" dirty="0" smtClean="0"/>
              <a:t>Interpretation – some broad patterns here, more detailed thoughts later</a:t>
            </a:r>
          </a:p>
          <a:p>
            <a:pPr marL="685800" lvl="1" indent="-228600">
              <a:buFont typeface="+mj-lt"/>
              <a:buAutoNum type="arabicPeriod"/>
            </a:pPr>
            <a:r>
              <a:rPr lang="en-US" dirty="0" smtClean="0"/>
              <a:t>What if – possible event</a:t>
            </a:r>
            <a:r>
              <a:rPr lang="en-US" baseline="0" dirty="0" smtClean="0"/>
              <a:t> – usually say future but it can be about something in past that you fear went bad, you just don’t know for sure yet. </a:t>
            </a:r>
            <a:endParaRPr lang="en-US" dirty="0" smtClean="0"/>
          </a:p>
          <a:p>
            <a:pPr marL="685800" lvl="1" indent="-228600">
              <a:buFont typeface="+mj-lt"/>
              <a:buAutoNum type="arabicPeriod"/>
            </a:pPr>
            <a:r>
              <a:rPr lang="en-US" dirty="0" smtClean="0"/>
              <a:t>defective human – anxiety tends</a:t>
            </a:r>
            <a:r>
              <a:rPr lang="en-US" baseline="0" dirty="0" smtClean="0"/>
              <a:t> to threaten core values, **</a:t>
            </a:r>
            <a:r>
              <a:rPr lang="en-US" b="1" baseline="0" dirty="0" smtClean="0"/>
              <a:t>goes after what is most important</a:t>
            </a:r>
            <a:r>
              <a:rPr lang="en-US" baseline="0" dirty="0" smtClean="0"/>
              <a:t>. </a:t>
            </a:r>
            <a:endParaRPr lang="en-US" dirty="0" smtClean="0"/>
          </a:p>
          <a:p>
            <a:pPr marL="685800" lvl="1" indent="-228600">
              <a:buFont typeface="+mj-lt"/>
              <a:buAutoNum type="arabicPeriod"/>
            </a:pPr>
            <a:r>
              <a:rPr lang="en-US" dirty="0" smtClean="0"/>
              <a:t>“I have</a:t>
            </a:r>
            <a:r>
              <a:rPr lang="en-US" baseline="0" dirty="0" smtClean="0"/>
              <a:t> lost control” </a:t>
            </a:r>
            <a:r>
              <a:rPr lang="en-US" dirty="0" smtClean="0"/>
              <a:t>helplessness, I don’t have it, it’s got me</a:t>
            </a:r>
          </a:p>
          <a:p>
            <a:pPr marL="685800" lvl="1" indent="-228600">
              <a:buFont typeface="+mj-lt"/>
              <a:buAutoNum type="arabicPeriod"/>
            </a:pPr>
            <a:r>
              <a:rPr lang="en-US" dirty="0" smtClean="0"/>
              <a:t>Seen as real danger that must be addressed</a:t>
            </a:r>
            <a:r>
              <a:rPr lang="en-US" baseline="0" dirty="0" smtClean="0"/>
              <a:t> (ex. thought means something about me) </a:t>
            </a:r>
          </a:p>
          <a:p>
            <a:pPr marL="685800" lvl="1" indent="-228600">
              <a:buFont typeface="+mj-lt"/>
              <a:buAutoNum type="arabicPeriod"/>
            </a:pPr>
            <a:r>
              <a:rPr lang="en-US" baseline="0" dirty="0" smtClean="0"/>
              <a:t>confirmation bias is tendency to favor </a:t>
            </a:r>
            <a:r>
              <a:rPr lang="en-US" baseline="0" dirty="0" smtClean="0">
                <a:solidFill>
                  <a:schemeClr val="bg1"/>
                </a:solidFill>
              </a:rPr>
              <a:t>information</a:t>
            </a:r>
            <a:r>
              <a:rPr lang="en-US" baseline="0" dirty="0" smtClean="0"/>
              <a:t> that confirms their beliefs. Stronger for emotionally charged events. Ambiguous info forced into fit. Ex. people search for evidence that confirms. If you think you are ill and search on the internet you will have a tendency to find confirmation (stronger more intense emotion)</a:t>
            </a:r>
          </a:p>
          <a:p>
            <a:pPr marL="685800" lvl="1" indent="-228600">
              <a:buFont typeface="+mj-lt"/>
              <a:buAutoNum type="arabicPeriod"/>
            </a:pPr>
            <a:r>
              <a:rPr lang="en-US" baseline="0" dirty="0" smtClean="0"/>
              <a:t>When aroused brain goes looking for explanation and finds danger (lightning back porch). Tends to morph, evolve and grow</a:t>
            </a:r>
          </a:p>
          <a:p>
            <a:pPr marL="228600" indent="-228600">
              <a:buFont typeface="+mj-lt"/>
              <a:buAutoNum type="arabicPeriod"/>
            </a:pPr>
            <a:r>
              <a:rPr lang="en-US" baseline="0" dirty="0" smtClean="0"/>
              <a:t>avoidance – incredibly reinforcing- can also be a attempt to control if escape not possible</a:t>
            </a:r>
          </a:p>
          <a:p>
            <a:pPr marL="228600" indent="-228600">
              <a:buFont typeface="+mj-lt"/>
              <a:buAutoNum type="arabicPeriod"/>
            </a:pPr>
            <a:r>
              <a:rPr lang="en-US" baseline="0" dirty="0" smtClean="0"/>
              <a:t>Kids issues - Why do you think you are so scared? “I don’t know.” </a:t>
            </a:r>
          </a:p>
          <a:p>
            <a:pPr marL="685800" lvl="1" indent="-228600">
              <a:buFont typeface="+mj-lt"/>
              <a:buAutoNum type="arabicPeriod"/>
            </a:pPr>
            <a:r>
              <a:rPr lang="en-US" baseline="0" dirty="0" smtClean="0"/>
              <a:t>Symptoms present as biological. Stomach ache, headache, temper tantrums, anger, avoidance</a:t>
            </a:r>
          </a:p>
          <a:p>
            <a:pPr marL="685800" lvl="1" indent="-228600">
              <a:buFont typeface="+mj-lt"/>
              <a:buAutoNum type="arabicPeriod"/>
            </a:pPr>
            <a:r>
              <a:rPr lang="en-US" baseline="0" dirty="0" smtClean="0"/>
              <a:t>can’t describe problem or won’t. ex. child wouldn’t say word vomit. </a:t>
            </a:r>
          </a:p>
          <a:p>
            <a:pPr marL="685800" lvl="1" indent="-228600">
              <a:buFont typeface="+mj-lt"/>
              <a:buAutoNum type="arabicPeriod"/>
            </a:pPr>
            <a:r>
              <a:rPr lang="en-US" baseline="0" dirty="0" smtClean="0"/>
              <a:t>Embarrassing. People will think I’m crazy, I wonder if I am?? </a:t>
            </a:r>
          </a:p>
          <a:p>
            <a:pPr marL="685800" lvl="1" indent="-228600">
              <a:buFont typeface="+mj-lt"/>
              <a:buAutoNum type="arabicPeriod"/>
            </a:pPr>
            <a:r>
              <a:rPr lang="en-US" baseline="0" dirty="0" smtClean="0"/>
              <a:t>Mystifying. Very common to have no idea where it came from. Some kinds are noisy, some clandestine.</a:t>
            </a:r>
          </a:p>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Is it normal development or problem? Children have less choice in some ways. School or example. May resort to manipulation since can’t say no. </a:t>
            </a:r>
          </a:p>
        </p:txBody>
      </p:sp>
      <p:sp>
        <p:nvSpPr>
          <p:cNvPr id="4" name="Slide Number Placeholder 3"/>
          <p:cNvSpPr>
            <a:spLocks noGrp="1"/>
          </p:cNvSpPr>
          <p:nvPr>
            <p:ph type="sldNum" sz="quarter" idx="10"/>
          </p:nvPr>
        </p:nvSpPr>
        <p:spPr/>
        <p:txBody>
          <a:bodyPr/>
          <a:lstStyle/>
          <a:p>
            <a:fld id="{122E9CD0-466B-AC48-8515-857C743D736B}" type="slidenum">
              <a:rPr lang="en-US" smtClean="0"/>
              <a:t>4</a:t>
            </a:fld>
            <a:endParaRPr lang="en-US"/>
          </a:p>
        </p:txBody>
      </p:sp>
    </p:spTree>
    <p:extLst>
      <p:ext uri="{BB962C8B-B14F-4D97-AF65-F5344CB8AC3E}">
        <p14:creationId xmlns:p14="http://schemas.microsoft.com/office/powerpoint/2010/main" val="4149035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Symptoms</a:t>
            </a:r>
            <a:r>
              <a:rPr lang="en-US" baseline="0" dirty="0" smtClean="0"/>
              <a:t> are attempt to heal. We want to work with the symptoms correctly. Different rules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Usually think trigger event, then thought, then feeling, and so on. Not always that clear. Anxiety feeling can be present without specific content.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a:buFont typeface="Arial"/>
              <a:buChar char="•"/>
            </a:pPr>
            <a:r>
              <a:rPr lang="en-US" sz="1200" dirty="0" smtClean="0"/>
              <a:t>All anxiety has an obsessive component. Increases distress</a:t>
            </a:r>
          </a:p>
          <a:p>
            <a:pPr>
              <a:buFont typeface="Arial"/>
              <a:buChar char="•"/>
            </a:pPr>
            <a:r>
              <a:rPr lang="en-US" sz="1200" dirty="0" smtClean="0"/>
              <a:t>Anxiety absorbs techniques into “safety behaviors”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r>
              <a:rPr lang="en-US" dirty="0" smtClean="0"/>
              <a:t>Safety</a:t>
            </a:r>
            <a:r>
              <a:rPr lang="en-US" baseline="0" dirty="0" smtClean="0"/>
              <a:t> behaviors interfere with successful treatment. I’ve had to unlearn so much. In the past I highly recommended safety behaviors. Problem is that you are also treating issue as genuine danger.</a:t>
            </a:r>
          </a:p>
          <a:p>
            <a:r>
              <a:rPr lang="en-US" baseline="0" dirty="0" smtClean="0"/>
              <a:t>Mistake if you conceptualize treatment as getting rid of “being anxious.” If person is calm or can successfully avoid fear. Just don’t think about it. Never mention vomit. Medication may make it go away. Anything that suggests being anxious or the feared object is actually dangerous. You may not think it dangerous but patient does and so you “join” their point-of-view and work with them there. </a:t>
            </a:r>
            <a:br>
              <a:rPr lang="en-US" baseline="0" dirty="0" smtClean="0"/>
            </a:br>
            <a:r>
              <a:rPr lang="en-US" baseline="0" dirty="0" smtClean="0"/>
              <a:t>Successful treatment is not caring about being anxious or about the feared object. A big fat “whatever”! A person has to disprove the fear.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22</a:t>
            </a:fld>
            <a:endParaRPr lang="en-US"/>
          </a:p>
        </p:txBody>
      </p:sp>
    </p:spTree>
    <p:extLst>
      <p:ext uri="{BB962C8B-B14F-4D97-AF65-F5344CB8AC3E}">
        <p14:creationId xmlns:p14="http://schemas.microsoft.com/office/powerpoint/2010/main" val="650032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Education – mistaken</a:t>
            </a:r>
            <a:r>
              <a:rPr lang="en-US" baseline="0" dirty="0" smtClean="0"/>
              <a:t> ideas of reasons for anxiety are major part of problem. Approach is counter-intuitive so it requires persuasion. </a:t>
            </a: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23</a:t>
            </a:fld>
            <a:endParaRPr lang="en-US"/>
          </a:p>
        </p:txBody>
      </p:sp>
    </p:spTree>
    <p:extLst>
      <p:ext uri="{BB962C8B-B14F-4D97-AF65-F5344CB8AC3E}">
        <p14:creationId xmlns:p14="http://schemas.microsoft.com/office/powerpoint/2010/main" val="501799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Attempt to activate parasympathetic</a:t>
            </a:r>
            <a:r>
              <a:rPr lang="en-US" baseline="0" dirty="0" smtClean="0"/>
              <a:t> system – requires practice</a:t>
            </a:r>
          </a:p>
          <a:p>
            <a:endParaRPr lang="en-US" dirty="0" smtClean="0"/>
          </a:p>
          <a:p>
            <a:pPr marL="171450" indent="-171450">
              <a:buFont typeface="Arial"/>
              <a:buChar char="•"/>
            </a:pPr>
            <a:r>
              <a:rPr lang="en-US" sz="1200" kern="1200" dirty="0" smtClean="0">
                <a:solidFill>
                  <a:schemeClr val="tx1"/>
                </a:solidFill>
                <a:effectLst/>
                <a:latin typeface="+mn-lt"/>
                <a:ea typeface="+mn-ea"/>
                <a:cs typeface="+mn-cs"/>
              </a:rPr>
              <a:t>Autogenic training. When using this method, you focus on the physical sensation of your own breathing or heartbeat and picture your body as warm, heavy, and/or relaxed.</a:t>
            </a:r>
          </a:p>
          <a:p>
            <a:pPr marL="171450" indent="-171450">
              <a:buFont typeface="Arial"/>
              <a:buChar char="•"/>
            </a:pPr>
            <a:r>
              <a:rPr lang="en-US" sz="1200" kern="1200" dirty="0" smtClean="0">
                <a:solidFill>
                  <a:schemeClr val="tx1"/>
                </a:solidFill>
                <a:effectLst/>
                <a:latin typeface="+mn-lt"/>
                <a:ea typeface="+mn-ea"/>
                <a:cs typeface="+mn-cs"/>
              </a:rPr>
              <a:t>Biofeedback. Biofeedback-assisted relaxation uses electronic devices to teach you how to consciously produce the relaxation response.</a:t>
            </a:r>
          </a:p>
          <a:p>
            <a:pPr marL="171450" indent="-171450">
              <a:buFont typeface="Arial"/>
              <a:buChar char="•"/>
            </a:pPr>
            <a:r>
              <a:rPr lang="en-US" sz="1200" kern="1200" dirty="0" smtClean="0">
                <a:solidFill>
                  <a:schemeClr val="tx1"/>
                </a:solidFill>
                <a:effectLst/>
                <a:latin typeface="+mn-lt"/>
                <a:ea typeface="+mn-ea"/>
                <a:cs typeface="+mn-cs"/>
              </a:rPr>
              <a:t>Deep breathing or breathing exercises. To relax using this method, you consciously slow your breathing and focus on taking regular and deep breaths. Diaphragmatic breathing. http://</a:t>
            </a:r>
            <a:r>
              <a:rPr lang="en-US" sz="1200" kern="1200" dirty="0" err="1" smtClean="0">
                <a:solidFill>
                  <a:schemeClr val="tx1"/>
                </a:solidFill>
                <a:effectLst/>
                <a:latin typeface="+mn-lt"/>
                <a:ea typeface="+mn-ea"/>
                <a:cs typeface="+mn-cs"/>
              </a:rPr>
              <a:t>www.normalbreathing.com</a:t>
            </a:r>
            <a:r>
              <a:rPr lang="en-US" sz="1200" kern="1200" dirty="0" smtClean="0">
                <a:solidFill>
                  <a:schemeClr val="tx1"/>
                </a:solidFill>
                <a:effectLst/>
                <a:latin typeface="+mn-lt"/>
                <a:ea typeface="+mn-ea"/>
                <a:cs typeface="+mn-cs"/>
              </a:rPr>
              <a:t>/learn-8-diaphragmatic-breathing.php </a:t>
            </a:r>
          </a:p>
          <a:p>
            <a:pPr marL="171450" indent="-171450">
              <a:buFont typeface="Arial"/>
              <a:buChar char="•"/>
            </a:pPr>
            <a:r>
              <a:rPr lang="en-US" sz="1200" kern="1200" dirty="0" smtClean="0">
                <a:solidFill>
                  <a:schemeClr val="tx1"/>
                </a:solidFill>
                <a:effectLst/>
                <a:latin typeface="+mn-lt"/>
                <a:ea typeface="+mn-ea"/>
                <a:cs typeface="+mn-cs"/>
              </a:rPr>
              <a:t>Guided imagery. For this technique, you focus on pleasant images to replace negative or stressful feelings and relax. Guided imagery may be directed by you or a practitioner through storytelling or descriptions designed to suggest mental images (also called visualization).</a:t>
            </a:r>
          </a:p>
          <a:p>
            <a:pPr marL="171450" indent="-171450">
              <a:buFont typeface="Arial"/>
              <a:buChar char="•"/>
            </a:pPr>
            <a:r>
              <a:rPr lang="en-US" sz="1200" kern="1200" dirty="0" smtClean="0">
                <a:solidFill>
                  <a:schemeClr val="tx1"/>
                </a:solidFill>
                <a:effectLst/>
                <a:latin typeface="+mn-lt"/>
                <a:ea typeface="+mn-ea"/>
                <a:cs typeface="+mn-cs"/>
              </a:rPr>
              <a:t>Progressive relaxation. (also called Jacobson’s progressive relaxation or progressive muscle relaxation). For this relaxation method, you focus on tightening and relaxing each muscle group. Progressive relaxation is often combined with guided imagery and breathing exercises.</a:t>
            </a:r>
          </a:p>
          <a:p>
            <a:pPr marL="171450" indent="-171450">
              <a:buFont typeface="Arial"/>
              <a:buChar char="•"/>
            </a:pPr>
            <a:r>
              <a:rPr lang="en-US" sz="1200" kern="1200" dirty="0" smtClean="0">
                <a:solidFill>
                  <a:schemeClr val="tx1"/>
                </a:solidFill>
                <a:effectLst/>
                <a:latin typeface="+mn-lt"/>
                <a:ea typeface="+mn-ea"/>
                <a:cs typeface="+mn-cs"/>
              </a:rPr>
              <a:t>Self-Hypnosis. In self-hypnosis you produce the relaxation response with a phrase or nonverbal cue (called a “suggestion”).</a:t>
            </a:r>
          </a:p>
          <a:p>
            <a:pPr marL="171450" indent="-171450">
              <a:buFont typeface="Arial"/>
              <a:buChar char="•"/>
            </a:pPr>
            <a:r>
              <a:rPr lang="en-US" sz="1200" kern="1200" dirty="0" smtClean="0">
                <a:solidFill>
                  <a:schemeClr val="tx1"/>
                </a:solidFill>
                <a:effectLst/>
                <a:latin typeface="+mn-lt"/>
                <a:ea typeface="+mn-ea"/>
                <a:cs typeface="+mn-cs"/>
              </a:rPr>
              <a:t>Praying/meditation</a:t>
            </a:r>
          </a:p>
          <a:p>
            <a:pPr marL="171450" indent="-171450">
              <a:buFont typeface="Arial"/>
              <a:buChar char="•"/>
            </a:pPr>
            <a:r>
              <a:rPr lang="en-US" sz="1200" kern="1200" dirty="0" smtClean="0">
                <a:solidFill>
                  <a:schemeClr val="tx1"/>
                </a:solidFill>
                <a:effectLst/>
                <a:latin typeface="+mn-lt"/>
                <a:ea typeface="+mn-ea"/>
                <a:cs typeface="+mn-cs"/>
              </a:rPr>
              <a:t>Yoga</a:t>
            </a:r>
          </a:p>
          <a:p>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24</a:t>
            </a:fld>
            <a:endParaRPr lang="en-US"/>
          </a:p>
        </p:txBody>
      </p:sp>
    </p:spTree>
    <p:extLst>
      <p:ext uri="{BB962C8B-B14F-4D97-AF65-F5344CB8AC3E}">
        <p14:creationId xmlns:p14="http://schemas.microsoft.com/office/powerpoint/2010/main" val="2375927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Disputing and Revising Anxiety</a:t>
            </a:r>
            <a:r>
              <a:rPr lang="en-US" baseline="0" dirty="0" smtClean="0"/>
              <a:t> Producing Ideas, beliefs, and mental processes (talking back)</a:t>
            </a:r>
          </a:p>
          <a:p>
            <a:endParaRPr lang="en-US" baseline="0" dirty="0" smtClean="0"/>
          </a:p>
          <a:p>
            <a:r>
              <a:rPr lang="en-US" baseline="0" dirty="0" smtClean="0"/>
              <a:t>Tell stories about how this works. Ex. you look across the room and your friend is avoiding eye contact and looks unhappy. 1) I must have done something to make her angry. I am a terrible friend. Nobody really likes me. 2) wow, my friend looks really upset. I hope she is okay. I will check on her later. She probably won’t look at me because she is trying not to cry. Check on how person would feel after each. </a:t>
            </a:r>
          </a:p>
          <a:p>
            <a:endParaRPr lang="en-US" baseline="0" dirty="0" smtClean="0"/>
          </a:p>
          <a:p>
            <a:r>
              <a:rPr lang="en-US" baseline="0" dirty="0" smtClean="0"/>
              <a:t>Track thoughts. Think of time you were upset. If the feeling could tell you what was wrong what would it say? Are there pictures connected to the feeling? Older kids could keep log possibly. </a:t>
            </a:r>
          </a:p>
          <a:p>
            <a:endParaRPr lang="en-US" baseline="0" dirty="0" smtClean="0"/>
          </a:p>
          <a:p>
            <a:r>
              <a:rPr lang="en-US" baseline="0" dirty="0" smtClean="0"/>
              <a:t>Go over typical problem thoughts</a:t>
            </a:r>
          </a:p>
          <a:p>
            <a:endParaRPr lang="en-US" baseline="0" dirty="0" smtClean="0"/>
          </a:p>
          <a:p>
            <a:r>
              <a:rPr lang="en-US" b="1" dirty="0" smtClean="0"/>
              <a:t>Essential element of treatment</a:t>
            </a:r>
            <a:r>
              <a:rPr lang="en-US" b="1" baseline="0" dirty="0" smtClean="0"/>
              <a:t> is to disprove the fear</a:t>
            </a:r>
          </a:p>
          <a:p>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Getting to the core fear – Downward Arrow Technique – Write</a:t>
            </a:r>
            <a:r>
              <a:rPr lang="en-US" baseline="0" dirty="0" smtClean="0"/>
              <a:t> down what you are afraid will happen. Then ask, “if this were true or this happened, what would be so upsetting about it?” “What would it mean to me?” Write that down, then ask the same questions. Keep going as far as possible. You can also ask, “what is the worst case scenario if this were true?” This is often the underlying fear. Often kids/people don’t improve until this fear is addressed. Once you are there put it in perspective. “What is the likelihood this will happen?” “How likely to happen to other people?” “Is it as bad as you feared?” “Could life go on still?” “What could you do to work it out?”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25</a:t>
            </a:fld>
            <a:endParaRPr lang="en-US"/>
          </a:p>
        </p:txBody>
      </p:sp>
    </p:spTree>
    <p:extLst>
      <p:ext uri="{BB962C8B-B14F-4D97-AF65-F5344CB8AC3E}">
        <p14:creationId xmlns:p14="http://schemas.microsoft.com/office/powerpoint/2010/main" val="2949536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What is the evidence that supports this idea? What</a:t>
            </a:r>
          </a:p>
          <a:p>
            <a:pPr marL="228600" indent="-228600">
              <a:buAutoNum type="arabicPeriod"/>
            </a:pPr>
            <a:r>
              <a:rPr lang="en-US" dirty="0" smtClean="0"/>
              <a:t> is the evidence against this idea? Is there an alternative explanation or viewpoint?    </a:t>
            </a:r>
          </a:p>
          <a:p>
            <a:pPr marL="228600" indent="-228600">
              <a:buAutoNum type="arabicPeriod"/>
            </a:pPr>
            <a:r>
              <a:rPr lang="en-US" dirty="0" smtClean="0"/>
              <a:t>What is the worst that could happen (if I’m not already thinking the worst)? If it happened, how could I cope? What is the best that could happen? What is the most realistic outcome?     </a:t>
            </a:r>
          </a:p>
          <a:p>
            <a:pPr marL="228600" indent="-228600">
              <a:buAutoNum type="arabicPeriod"/>
            </a:pPr>
            <a:r>
              <a:rPr lang="en-US" dirty="0" smtClean="0"/>
              <a:t>What is the effect of my believing the automatic thought? What could be the effect of changing my thinking?     </a:t>
            </a:r>
          </a:p>
          <a:p>
            <a:pPr marL="228600" indent="-228600">
              <a:buAutoNum type="arabicPeriod"/>
            </a:pPr>
            <a:r>
              <a:rPr lang="en-US" dirty="0" smtClean="0"/>
              <a:t>What would I tell____________[ a specific friend or family member] if he or she were in the same situation?     </a:t>
            </a:r>
          </a:p>
          <a:p>
            <a:pPr marL="228600" indent="-228600">
              <a:buAutoNum type="arabicPeriod"/>
            </a:pPr>
            <a:r>
              <a:rPr lang="en-US" dirty="0" smtClean="0"/>
              <a:t>What should I do?</a:t>
            </a:r>
          </a:p>
          <a:p>
            <a:pPr marL="228600" indent="-228600">
              <a:buAutoNum type="arabicPeriod"/>
            </a:pPr>
            <a:endParaRPr lang="en-US" dirty="0" smtClean="0"/>
          </a:p>
          <a:p>
            <a:pPr marL="0" indent="0">
              <a:buNone/>
            </a:pPr>
            <a:r>
              <a:rPr lang="en-US" dirty="0" smtClean="0"/>
              <a:t>Beck, Judith S. (2011-08-17). Cognitive Behavior Therapy, Second Edition (Kindle Locations 3874-3882). Guilford Press. Kindle Edition. </a:t>
            </a:r>
          </a:p>
          <a:p>
            <a:endParaRPr lang="en-US" dirty="0" smtClean="0"/>
          </a:p>
          <a:p>
            <a:endParaRPr lang="en-US" dirty="0" smtClean="0"/>
          </a:p>
          <a:p>
            <a:r>
              <a:rPr lang="en-US" dirty="0" smtClean="0"/>
              <a:t>Scientist or Detective</a:t>
            </a:r>
            <a:r>
              <a:rPr lang="en-US" baseline="0" dirty="0" smtClean="0"/>
              <a:t> – (Watson Bennington) Instead of assuming something is true ask, “What is the evidence for this?”</a:t>
            </a:r>
          </a:p>
          <a:p>
            <a:r>
              <a:rPr lang="en-US" baseline="0" dirty="0" smtClean="0"/>
              <a:t>Double Standard – If someone else messed up would it be okay? If it is not okay for you aren’t you being unreasonable?</a:t>
            </a:r>
          </a:p>
          <a:p>
            <a:r>
              <a:rPr lang="en-US" baseline="0" dirty="0" smtClean="0"/>
              <a:t>Cost – Benefit (Scales, two columns) – list all the reasons to keep a belief or behavior. Then list all the reasons keeping this will hurt or mess something up. (You may need to help on this because this could be biased.) </a:t>
            </a:r>
          </a:p>
          <a:p>
            <a:r>
              <a:rPr lang="en-US" baseline="0" dirty="0" smtClean="0"/>
              <a:t>Uncertainty – safe enough. Make a case for the impossibility of certainty. Anxious people live with uncertainty all the time but it only bothers them around their fear. It is okay if something is safe enough. Often we tell kids absolutes in order to get them to do something. Everyone knows that some things cannot be promised. It is why that doesn’t work. Also leads to a reassurance compulsion. </a:t>
            </a:r>
          </a:p>
          <a:p>
            <a:r>
              <a:rPr lang="en-US" baseline="0" dirty="0" smtClean="0"/>
              <a:t>Problem-solve. If it does happen what are your options? </a:t>
            </a:r>
          </a:p>
          <a:p>
            <a:r>
              <a:rPr lang="en-US" baseline="0" dirty="0" smtClean="0"/>
              <a:t>Continuum – put things on a line from not dangerous to very dangerous. Have person place fear on line. May have to tell them to not let the fear feeling place it but their realistic thinking.</a:t>
            </a:r>
          </a:p>
          <a:p>
            <a:r>
              <a:rPr lang="en-US" baseline="0" dirty="0" smtClean="0"/>
              <a:t>Soften it up – change out mean words like stupid, hate, idiot for more accurate words. Change out guilt words like should, ought, must for more accurate and softer words like it would be nice or if I can I will….</a:t>
            </a:r>
          </a:p>
          <a:p>
            <a:r>
              <a:rPr lang="en-US" baseline="0" dirty="0" smtClean="0"/>
              <a:t>Normalize – fear with some kinds of OCD are about thoughts. 1) I might do it, 2) Thought itself is terrible – Can give list of thoughts that normal people have. Point out that thought is virtually universal. People without OCD just think it was weird and move on. </a:t>
            </a:r>
          </a:p>
          <a:p>
            <a:endParaRPr lang="en-US" baseline="0" dirty="0" smtClean="0"/>
          </a:p>
          <a:p>
            <a:endParaRPr lang="en-US" baseline="0" dirty="0" smtClean="0"/>
          </a:p>
          <a:p>
            <a:r>
              <a:rPr lang="en-US" sz="1200" b="1" kern="1200" dirty="0" smtClean="0">
                <a:solidFill>
                  <a:schemeClr val="tx1"/>
                </a:solidFill>
                <a:effectLst/>
                <a:latin typeface="+mn-lt"/>
                <a:ea typeface="+mn-ea"/>
                <a:cs typeface="+mn-cs"/>
              </a:rPr>
              <a:t>INTRUSIONS REPORTED BY ORDINARY PEOPLE </a:t>
            </a:r>
          </a:p>
          <a:p>
            <a:r>
              <a:rPr lang="en-US" sz="1200" b="1" kern="1200" dirty="0" smtClean="0">
                <a:solidFill>
                  <a:schemeClr val="tx1"/>
                </a:solidFill>
                <a:effectLst/>
                <a:latin typeface="+mn-lt"/>
                <a:ea typeface="+mn-ea"/>
                <a:cs typeface="+mn-cs"/>
              </a:rPr>
              <a:t>Causing intentional physical harm to self through impulsive actions </a:t>
            </a:r>
          </a:p>
          <a:p>
            <a:pPr lvl="0"/>
            <a:r>
              <a:rPr lang="en-US" sz="1200" kern="1200" dirty="0" smtClean="0">
                <a:solidFill>
                  <a:schemeClr val="tx1"/>
                </a:solidFill>
                <a:effectLst/>
                <a:latin typeface="+mn-lt"/>
                <a:ea typeface="+mn-ea"/>
                <a:cs typeface="+mn-cs"/>
              </a:rPr>
              <a:t>Thought of jumping out of high-story window </a:t>
            </a:r>
          </a:p>
          <a:p>
            <a:pPr lvl="0"/>
            <a:r>
              <a:rPr lang="en-US" sz="1200" kern="1200" dirty="0" smtClean="0">
                <a:solidFill>
                  <a:schemeClr val="tx1"/>
                </a:solidFill>
                <a:effectLst/>
                <a:latin typeface="+mn-lt"/>
                <a:ea typeface="+mn-ea"/>
                <a:cs typeface="+mn-cs"/>
              </a:rPr>
              <a:t>Thought of jumping through a closed window </a:t>
            </a:r>
          </a:p>
          <a:p>
            <a:pPr lvl="0"/>
            <a:r>
              <a:rPr lang="en-US" sz="1200" kern="1200" dirty="0" smtClean="0">
                <a:solidFill>
                  <a:schemeClr val="tx1"/>
                </a:solidFill>
                <a:effectLst/>
                <a:latin typeface="+mn-lt"/>
                <a:ea typeface="+mn-ea"/>
                <a:cs typeface="+mn-cs"/>
              </a:rPr>
              <a:t>Thought of jumping off a cliff or tall building </a:t>
            </a:r>
          </a:p>
          <a:p>
            <a:pPr lvl="0"/>
            <a:r>
              <a:rPr lang="en-US" sz="1200" kern="1200" dirty="0" smtClean="0">
                <a:solidFill>
                  <a:schemeClr val="tx1"/>
                </a:solidFill>
                <a:effectLst/>
                <a:latin typeface="+mn-lt"/>
                <a:ea typeface="+mn-ea"/>
                <a:cs typeface="+mn-cs"/>
              </a:rPr>
              <a:t>Thought of throwing myself down stairs </a:t>
            </a:r>
          </a:p>
          <a:p>
            <a:pPr lvl="0"/>
            <a:r>
              <a:rPr lang="en-US" sz="1200" kern="1200" dirty="0" smtClean="0">
                <a:solidFill>
                  <a:schemeClr val="tx1"/>
                </a:solidFill>
                <a:effectLst/>
                <a:latin typeface="+mn-lt"/>
                <a:ea typeface="+mn-ea"/>
                <a:cs typeface="+mn-cs"/>
              </a:rPr>
              <a:t>Thought of jumping off bridge onto highway below </a:t>
            </a:r>
          </a:p>
          <a:p>
            <a:pPr lvl="0"/>
            <a:r>
              <a:rPr lang="en-US" sz="1200" kern="1200" dirty="0" smtClean="0">
                <a:solidFill>
                  <a:schemeClr val="tx1"/>
                </a:solidFill>
                <a:effectLst/>
                <a:latin typeface="+mn-lt"/>
                <a:ea typeface="+mn-ea"/>
                <a:cs typeface="+mn-cs"/>
              </a:rPr>
              <a:t>Thought of deliberately crashing car into tree </a:t>
            </a:r>
          </a:p>
          <a:p>
            <a:pPr lvl="0"/>
            <a:r>
              <a:rPr lang="en-US" sz="1200" kern="1200" dirty="0" smtClean="0">
                <a:solidFill>
                  <a:schemeClr val="tx1"/>
                </a:solidFill>
                <a:effectLst/>
                <a:latin typeface="+mn-lt"/>
                <a:ea typeface="+mn-ea"/>
                <a:cs typeface="+mn-cs"/>
              </a:rPr>
              <a:t>Thought of accelerating the car on the freeway without steering and seeing how fast I can go before I crash </a:t>
            </a:r>
          </a:p>
          <a:p>
            <a:pPr lvl="0"/>
            <a:r>
              <a:rPr lang="en-US" sz="1200" kern="1200" dirty="0" smtClean="0">
                <a:solidFill>
                  <a:schemeClr val="tx1"/>
                </a:solidFill>
                <a:effectLst/>
                <a:latin typeface="+mn-lt"/>
                <a:ea typeface="+mn-ea"/>
                <a:cs typeface="+mn-cs"/>
              </a:rPr>
              <a:t>Thought of driving into a truck </a:t>
            </a:r>
          </a:p>
          <a:p>
            <a:pPr lvl="0"/>
            <a:r>
              <a:rPr lang="en-US" sz="1200" kern="1200" dirty="0" smtClean="0">
                <a:solidFill>
                  <a:schemeClr val="tx1"/>
                </a:solidFill>
                <a:effectLst/>
                <a:latin typeface="+mn-lt"/>
                <a:ea typeface="+mn-ea"/>
                <a:cs typeface="+mn-cs"/>
              </a:rPr>
              <a:t>Thought of jumping in front of a car </a:t>
            </a:r>
          </a:p>
          <a:p>
            <a:pPr lvl="0"/>
            <a:r>
              <a:rPr lang="en-US" sz="1200" kern="1200" dirty="0" smtClean="0">
                <a:solidFill>
                  <a:schemeClr val="tx1"/>
                </a:solidFill>
                <a:effectLst/>
                <a:latin typeface="+mn-lt"/>
                <a:ea typeface="+mn-ea"/>
                <a:cs typeface="+mn-cs"/>
              </a:rPr>
              <a:t>Thought of running car off the road or onto oncoming traffic </a:t>
            </a:r>
          </a:p>
          <a:p>
            <a:pPr lvl="0"/>
            <a:r>
              <a:rPr lang="en-US" sz="1200" kern="1200" dirty="0" smtClean="0">
                <a:solidFill>
                  <a:schemeClr val="tx1"/>
                </a:solidFill>
                <a:effectLst/>
                <a:latin typeface="+mn-lt"/>
                <a:ea typeface="+mn-ea"/>
                <a:cs typeface="+mn-cs"/>
              </a:rPr>
              <a:t>Image of stepping in front of oncoming traffic </a:t>
            </a:r>
          </a:p>
          <a:p>
            <a:pPr lvl="0"/>
            <a:r>
              <a:rPr lang="en-US" sz="1200" kern="1200" dirty="0" smtClean="0">
                <a:solidFill>
                  <a:schemeClr val="tx1"/>
                </a:solidFill>
                <a:effectLst/>
                <a:latin typeface="+mn-lt"/>
                <a:ea typeface="+mn-ea"/>
                <a:cs typeface="+mn-cs"/>
              </a:rPr>
              <a:t>Thought of cutting my leg with a knife </a:t>
            </a:r>
          </a:p>
          <a:p>
            <a:pPr lvl="0"/>
            <a:r>
              <a:rPr lang="en-US" sz="1200" kern="1200" dirty="0" smtClean="0">
                <a:solidFill>
                  <a:schemeClr val="tx1"/>
                </a:solidFill>
                <a:effectLst/>
                <a:latin typeface="+mn-lt"/>
                <a:ea typeface="+mn-ea"/>
                <a:cs typeface="+mn-cs"/>
              </a:rPr>
              <a:t>Thought of poking something into my eyes </a:t>
            </a:r>
          </a:p>
          <a:p>
            <a:pPr lvl="0"/>
            <a:r>
              <a:rPr lang="en-US" sz="1200" kern="1200" dirty="0" smtClean="0">
                <a:solidFill>
                  <a:schemeClr val="tx1"/>
                </a:solidFill>
                <a:effectLst/>
                <a:latin typeface="+mn-lt"/>
                <a:ea typeface="+mn-ea"/>
                <a:cs typeface="+mn-cs"/>
              </a:rPr>
              <a:t>Thought of cutting my stomach off </a:t>
            </a:r>
          </a:p>
          <a:p>
            <a:pPr lvl="0"/>
            <a:r>
              <a:rPr lang="en-US" sz="1200" kern="1200" dirty="0" smtClean="0">
                <a:solidFill>
                  <a:schemeClr val="tx1"/>
                </a:solidFill>
                <a:effectLst/>
                <a:latin typeface="+mn-lt"/>
                <a:ea typeface="+mn-ea"/>
                <a:cs typeface="+mn-cs"/>
              </a:rPr>
              <a:t>Thought of slicing own throat </a:t>
            </a:r>
          </a:p>
          <a:p>
            <a:pPr lvl="0"/>
            <a:r>
              <a:rPr lang="en-US" sz="1200" kern="1200" dirty="0" smtClean="0">
                <a:solidFill>
                  <a:schemeClr val="tx1"/>
                </a:solidFill>
                <a:effectLst/>
                <a:latin typeface="+mn-lt"/>
                <a:ea typeface="+mn-ea"/>
                <a:cs typeface="+mn-cs"/>
              </a:rPr>
              <a:t>Impulse to jump in front of train </a:t>
            </a:r>
          </a:p>
          <a:p>
            <a:pPr lvl="0"/>
            <a:r>
              <a:rPr lang="en-US" sz="1200" kern="1200" dirty="0" smtClean="0">
                <a:solidFill>
                  <a:schemeClr val="tx1"/>
                </a:solidFill>
                <a:effectLst/>
                <a:latin typeface="+mn-lt"/>
                <a:ea typeface="+mn-ea"/>
                <a:cs typeface="+mn-cs"/>
              </a:rPr>
              <a:t>Impulse to jump on train tracks as the train comes into station </a:t>
            </a:r>
          </a:p>
          <a:p>
            <a:r>
              <a:rPr lang="en-US" sz="1200" b="1" kern="1200" dirty="0" smtClean="0">
                <a:solidFill>
                  <a:schemeClr val="tx1"/>
                </a:solidFill>
                <a:effectLst/>
                <a:latin typeface="+mn-lt"/>
                <a:ea typeface="+mn-ea"/>
                <a:cs typeface="+mn-cs"/>
              </a:rPr>
              <a:t>Causing intentional physical harm to others </a:t>
            </a:r>
          </a:p>
          <a:p>
            <a:pPr lvl="0"/>
            <a:r>
              <a:rPr lang="en-US" sz="1200" kern="1200" dirty="0" smtClean="0">
                <a:solidFill>
                  <a:schemeClr val="tx1"/>
                </a:solidFill>
                <a:effectLst/>
                <a:latin typeface="+mn-lt"/>
                <a:ea typeface="+mn-ea"/>
                <a:cs typeface="+mn-cs"/>
              </a:rPr>
              <a:t>Impulse to attack certain persons </a:t>
            </a:r>
          </a:p>
          <a:p>
            <a:pPr lvl="0"/>
            <a:r>
              <a:rPr lang="en-US" sz="1200" kern="1200" dirty="0" smtClean="0">
                <a:solidFill>
                  <a:schemeClr val="tx1"/>
                </a:solidFill>
                <a:effectLst/>
                <a:latin typeface="+mn-lt"/>
                <a:ea typeface="+mn-ea"/>
                <a:cs typeface="+mn-cs"/>
              </a:rPr>
              <a:t>Image of killing a loved one </a:t>
            </a:r>
          </a:p>
          <a:p>
            <a:pPr lvl="0"/>
            <a:r>
              <a:rPr lang="en-US" sz="1200" kern="1200" dirty="0" smtClean="0">
                <a:solidFill>
                  <a:schemeClr val="tx1"/>
                </a:solidFill>
                <a:effectLst/>
                <a:latin typeface="+mn-lt"/>
                <a:ea typeface="+mn-ea"/>
                <a:cs typeface="+mn-cs"/>
              </a:rPr>
              <a:t>Idea of hurting someone I love </a:t>
            </a:r>
          </a:p>
          <a:p>
            <a:pPr lvl="0"/>
            <a:r>
              <a:rPr lang="en-US" sz="1200" kern="1200" dirty="0" smtClean="0">
                <a:solidFill>
                  <a:schemeClr val="tx1"/>
                </a:solidFill>
                <a:effectLst/>
                <a:latin typeface="+mn-lt"/>
                <a:ea typeface="+mn-ea"/>
                <a:cs typeface="+mn-cs"/>
              </a:rPr>
              <a:t>Idea of doing something mean toward incapable person </a:t>
            </a:r>
          </a:p>
          <a:p>
            <a:pPr lvl="0"/>
            <a:r>
              <a:rPr lang="en-US" sz="1200" kern="1200" dirty="0" smtClean="0">
                <a:solidFill>
                  <a:schemeClr val="tx1"/>
                </a:solidFill>
                <a:effectLst/>
                <a:latin typeface="+mn-lt"/>
                <a:ea typeface="+mn-ea"/>
                <a:cs typeface="+mn-cs"/>
              </a:rPr>
              <a:t>Thought of harming a sibling </a:t>
            </a:r>
          </a:p>
          <a:p>
            <a:pPr lvl="0"/>
            <a:r>
              <a:rPr lang="en-US" sz="1200" kern="1200" dirty="0" smtClean="0">
                <a:solidFill>
                  <a:schemeClr val="tx1"/>
                </a:solidFill>
                <a:effectLst/>
                <a:latin typeface="+mn-lt"/>
                <a:ea typeface="+mn-ea"/>
                <a:cs typeface="+mn-cs"/>
              </a:rPr>
              <a:t>Thought of harming someone who does not deserve it </a:t>
            </a:r>
          </a:p>
          <a:p>
            <a:pPr lvl="0"/>
            <a:r>
              <a:rPr lang="en-US" sz="1200" kern="1200" dirty="0" smtClean="0">
                <a:solidFill>
                  <a:schemeClr val="tx1"/>
                </a:solidFill>
                <a:effectLst/>
                <a:latin typeface="+mn-lt"/>
                <a:ea typeface="+mn-ea"/>
                <a:cs typeface="+mn-cs"/>
              </a:rPr>
              <a:t>Thought of pushing someone in front of train </a:t>
            </a:r>
          </a:p>
          <a:p>
            <a:pPr lvl="0"/>
            <a:r>
              <a:rPr lang="en-US" sz="1200" kern="1200" dirty="0" smtClean="0">
                <a:solidFill>
                  <a:schemeClr val="tx1"/>
                </a:solidFill>
                <a:effectLst/>
                <a:latin typeface="+mn-lt"/>
                <a:ea typeface="+mn-ea"/>
                <a:cs typeface="+mn-cs"/>
              </a:rPr>
              <a:t>Thought of grabbing someone's head and smashing it against a wall </a:t>
            </a:r>
          </a:p>
          <a:p>
            <a:pPr lvl="0"/>
            <a:r>
              <a:rPr lang="en-US" sz="1200" kern="1200" dirty="0" smtClean="0">
                <a:solidFill>
                  <a:schemeClr val="tx1"/>
                </a:solidFill>
                <a:effectLst/>
                <a:latin typeface="+mn-lt"/>
                <a:ea typeface="+mn-ea"/>
                <a:cs typeface="+mn-cs"/>
              </a:rPr>
              <a:t>Thought of wishing that a person would die </a:t>
            </a:r>
          </a:p>
          <a:p>
            <a:pPr lvl="0"/>
            <a:r>
              <a:rPr lang="en-US" sz="1200" kern="1200" dirty="0" smtClean="0">
                <a:solidFill>
                  <a:schemeClr val="tx1"/>
                </a:solidFill>
                <a:effectLst/>
                <a:latin typeface="+mn-lt"/>
                <a:ea typeface="+mn-ea"/>
                <a:cs typeface="+mn-cs"/>
              </a:rPr>
              <a:t>Image of firing a rifle at someone or something </a:t>
            </a:r>
          </a:p>
          <a:p>
            <a:pPr lvl="0"/>
            <a:r>
              <a:rPr lang="en-US" sz="1200" kern="1200" dirty="0" smtClean="0">
                <a:solidFill>
                  <a:schemeClr val="tx1"/>
                </a:solidFill>
                <a:effectLst/>
                <a:latin typeface="+mn-lt"/>
                <a:ea typeface="+mn-ea"/>
                <a:cs typeface="+mn-cs"/>
              </a:rPr>
              <a:t>Image of taking a meat cleaver and threatening someone in the family </a:t>
            </a:r>
          </a:p>
          <a:p>
            <a:pPr lvl="0"/>
            <a:r>
              <a:rPr lang="en-US" sz="1200" kern="1200" dirty="0" smtClean="0">
                <a:solidFill>
                  <a:schemeClr val="tx1"/>
                </a:solidFill>
                <a:effectLst/>
                <a:latin typeface="+mn-lt"/>
                <a:ea typeface="+mn-ea"/>
                <a:cs typeface="+mn-cs"/>
              </a:rPr>
              <a:t>Thought of killing the parking officer </a:t>
            </a:r>
          </a:p>
          <a:p>
            <a:pPr lvl="0"/>
            <a:r>
              <a:rPr lang="en-US" sz="1200" kern="1200" dirty="0" smtClean="0">
                <a:solidFill>
                  <a:schemeClr val="tx1"/>
                </a:solidFill>
                <a:effectLst/>
                <a:latin typeface="+mn-lt"/>
                <a:ea typeface="+mn-ea"/>
                <a:cs typeface="+mn-cs"/>
              </a:rPr>
              <a:t>Thought of hitting people whose views I strongly oppose </a:t>
            </a:r>
          </a:p>
          <a:p>
            <a:pPr lvl="0"/>
            <a:r>
              <a:rPr lang="en-US" sz="1200" kern="1200" dirty="0" smtClean="0">
                <a:solidFill>
                  <a:schemeClr val="tx1"/>
                </a:solidFill>
                <a:effectLst/>
                <a:latin typeface="+mn-lt"/>
                <a:ea typeface="+mn-ea"/>
                <a:cs typeface="+mn-cs"/>
              </a:rPr>
              <a:t>Thought of beating up a stranger </a:t>
            </a:r>
          </a:p>
          <a:p>
            <a:pPr lvl="0"/>
            <a:r>
              <a:rPr lang="en-US" sz="1200" kern="1200" dirty="0" smtClean="0">
                <a:solidFill>
                  <a:schemeClr val="tx1"/>
                </a:solidFill>
                <a:effectLst/>
                <a:latin typeface="+mn-lt"/>
                <a:ea typeface="+mn-ea"/>
                <a:cs typeface="+mn-cs"/>
              </a:rPr>
              <a:t>Sudden urge to kick a baby </a:t>
            </a:r>
          </a:p>
          <a:p>
            <a:pPr lvl="0"/>
            <a:r>
              <a:rPr lang="en-US" sz="1200" kern="1200" dirty="0" smtClean="0">
                <a:solidFill>
                  <a:schemeClr val="tx1"/>
                </a:solidFill>
                <a:effectLst/>
                <a:latin typeface="+mn-lt"/>
                <a:ea typeface="+mn-ea"/>
                <a:cs typeface="+mn-cs"/>
              </a:rPr>
              <a:t>Thought of dropping a baby </a:t>
            </a:r>
          </a:p>
          <a:p>
            <a:pPr lvl="0"/>
            <a:r>
              <a:rPr lang="en-US" sz="1200" kern="1200" dirty="0" smtClean="0">
                <a:solidFill>
                  <a:schemeClr val="tx1"/>
                </a:solidFill>
                <a:effectLst/>
                <a:latin typeface="+mn-lt"/>
                <a:ea typeface="+mn-ea"/>
                <a:cs typeface="+mn-cs"/>
              </a:rPr>
              <a:t>Thought of running over an animal </a:t>
            </a:r>
          </a:p>
          <a:p>
            <a:pPr lvl="0"/>
            <a:r>
              <a:rPr lang="en-US" sz="1200" kern="1200" dirty="0" smtClean="0">
                <a:solidFill>
                  <a:schemeClr val="tx1"/>
                </a:solidFill>
                <a:effectLst/>
                <a:latin typeface="+mn-lt"/>
                <a:ea typeface="+mn-ea"/>
                <a:cs typeface="+mn-cs"/>
              </a:rPr>
              <a:t>Impulse to be violent toward children, especially smaller ones </a:t>
            </a:r>
          </a:p>
          <a:p>
            <a:pPr lvl="0"/>
            <a:r>
              <a:rPr lang="en-US" sz="1200" kern="1200" dirty="0" smtClean="0">
                <a:solidFill>
                  <a:schemeClr val="tx1"/>
                </a:solidFill>
                <a:effectLst/>
                <a:latin typeface="+mn-lt"/>
                <a:ea typeface="+mn-ea"/>
                <a:cs typeface="+mn-cs"/>
              </a:rPr>
              <a:t>Impulse to throw a child out of a bus </a:t>
            </a:r>
          </a:p>
          <a:p>
            <a:pPr lvl="0"/>
            <a:r>
              <a:rPr lang="en-US" sz="1200" kern="1200" dirty="0" smtClean="0">
                <a:solidFill>
                  <a:schemeClr val="tx1"/>
                </a:solidFill>
                <a:effectLst/>
                <a:latin typeface="+mn-lt"/>
                <a:ea typeface="+mn-ea"/>
                <a:cs typeface="+mn-cs"/>
              </a:rPr>
              <a:t>Impulse to violently attack and kill someone </a:t>
            </a:r>
          </a:p>
          <a:p>
            <a:pPr lvl="0"/>
            <a:r>
              <a:rPr lang="en-US" sz="1200" kern="1200" dirty="0" smtClean="0">
                <a:solidFill>
                  <a:schemeClr val="tx1"/>
                </a:solidFill>
                <a:effectLst/>
                <a:latin typeface="+mn-lt"/>
                <a:ea typeface="+mn-ea"/>
                <a:cs typeface="+mn-cs"/>
              </a:rPr>
              <a:t>Impulse to run over a pedestrian who walks too slowly </a:t>
            </a:r>
          </a:p>
          <a:p>
            <a:pPr lvl="0"/>
            <a:r>
              <a:rPr lang="en-US" sz="1200" kern="1200" dirty="0" smtClean="0">
                <a:solidFill>
                  <a:schemeClr val="tx1"/>
                </a:solidFill>
                <a:effectLst/>
                <a:latin typeface="+mn-lt"/>
                <a:ea typeface="+mn-ea"/>
                <a:cs typeface="+mn-cs"/>
              </a:rPr>
              <a:t>Impulse to slap someone who talks too much </a:t>
            </a:r>
          </a:p>
          <a:p>
            <a:pPr lvl="0"/>
            <a:r>
              <a:rPr lang="en-US" sz="1200" kern="1200" dirty="0" smtClean="0">
                <a:solidFill>
                  <a:schemeClr val="tx1"/>
                </a:solidFill>
                <a:effectLst/>
                <a:latin typeface="+mn-lt"/>
                <a:ea typeface="+mn-ea"/>
                <a:cs typeface="+mn-cs"/>
              </a:rPr>
              <a:t>Thought of leaving the cat in the fridge </a:t>
            </a:r>
          </a:p>
          <a:p>
            <a:pPr lvl="0"/>
            <a:r>
              <a:rPr lang="en-US" sz="1200" kern="1200" dirty="0" smtClean="0">
                <a:solidFill>
                  <a:schemeClr val="tx1"/>
                </a:solidFill>
                <a:effectLst/>
                <a:latin typeface="+mn-lt"/>
                <a:ea typeface="+mn-ea"/>
                <a:cs typeface="+mn-cs"/>
              </a:rPr>
              <a:t>Thought of putting the cat in the microwave </a:t>
            </a:r>
          </a:p>
          <a:p>
            <a:pPr lvl="0"/>
            <a:r>
              <a:rPr lang="en-US" sz="1200" kern="1200" dirty="0" smtClean="0">
                <a:solidFill>
                  <a:schemeClr val="tx1"/>
                </a:solidFill>
                <a:effectLst/>
                <a:latin typeface="+mn-lt"/>
                <a:ea typeface="+mn-ea"/>
                <a:cs typeface="+mn-cs"/>
              </a:rPr>
              <a:t>Wishing someone would disappear off the face of the earth </a:t>
            </a:r>
          </a:p>
          <a:p>
            <a:pPr lvl="0"/>
            <a:r>
              <a:rPr lang="en-US" sz="1200" kern="1200" dirty="0" smtClean="0">
                <a:solidFill>
                  <a:schemeClr val="tx1"/>
                </a:solidFill>
                <a:effectLst/>
                <a:latin typeface="+mn-lt"/>
                <a:ea typeface="+mn-ea"/>
                <a:cs typeface="+mn-cs"/>
              </a:rPr>
              <a:t>Wishing someone close was hurt or harmed </a:t>
            </a:r>
          </a:p>
          <a:p>
            <a:pPr lvl="0"/>
            <a:r>
              <a:rPr lang="en-US" sz="1200" kern="1200" dirty="0" smtClean="0">
                <a:solidFill>
                  <a:schemeClr val="tx1"/>
                </a:solidFill>
                <a:effectLst/>
                <a:latin typeface="+mn-lt"/>
                <a:ea typeface="+mn-ea"/>
                <a:cs typeface="+mn-cs"/>
              </a:rPr>
              <a:t>Wishing spouse would die </a:t>
            </a:r>
          </a:p>
          <a:p>
            <a:r>
              <a:rPr lang="en-US" sz="1200" b="1" kern="1200" dirty="0" smtClean="0">
                <a:solidFill>
                  <a:schemeClr val="tx1"/>
                </a:solidFill>
                <a:effectLst/>
                <a:latin typeface="+mn-lt"/>
                <a:ea typeface="+mn-ea"/>
                <a:cs typeface="+mn-cs"/>
              </a:rPr>
              <a:t>Causing non intentional harm to self or others </a:t>
            </a:r>
          </a:p>
          <a:p>
            <a:r>
              <a:rPr lang="en-US" sz="1200" kern="1200" dirty="0" smtClean="0">
                <a:solidFill>
                  <a:schemeClr val="tx1"/>
                </a:solidFill>
                <a:effectLst/>
                <a:latin typeface="+mn-lt"/>
                <a:ea typeface="+mn-ea"/>
                <a:cs typeface="+mn-cs"/>
              </a:rPr>
              <a:t>Thought of causing an accident </a:t>
            </a:r>
          </a:p>
          <a:p>
            <a:r>
              <a:rPr lang="en-US" sz="1200" kern="1200" dirty="0" smtClean="0">
                <a:solidFill>
                  <a:schemeClr val="tx1"/>
                </a:solidFill>
                <a:effectLst/>
                <a:latin typeface="+mn-lt"/>
                <a:ea typeface="+mn-ea"/>
                <a:cs typeface="+mn-cs"/>
              </a:rPr>
              <a:t>Thought of misjudging the speed of other cars and having a car accident </a:t>
            </a:r>
          </a:p>
          <a:p>
            <a:r>
              <a:rPr lang="en-US" sz="1200" kern="1200" dirty="0" smtClean="0">
                <a:solidFill>
                  <a:schemeClr val="tx1"/>
                </a:solidFill>
                <a:effectLst/>
                <a:latin typeface="+mn-lt"/>
                <a:ea typeface="+mn-ea"/>
                <a:cs typeface="+mn-cs"/>
              </a:rPr>
              <a:t>Worrying that something goes wrong because of my own error </a:t>
            </a:r>
          </a:p>
          <a:p>
            <a:r>
              <a:rPr lang="en-US" sz="1200" kern="1200" dirty="0" smtClean="0">
                <a:solidFill>
                  <a:schemeClr val="tx1"/>
                </a:solidFill>
                <a:effectLst/>
                <a:latin typeface="+mn-lt"/>
                <a:ea typeface="+mn-ea"/>
                <a:cs typeface="+mn-cs"/>
              </a:rPr>
              <a:t>Getting into an accident while driving with children </a:t>
            </a:r>
          </a:p>
          <a:p>
            <a:r>
              <a:rPr lang="en-US" sz="1200" kern="1200" dirty="0" smtClean="0">
                <a:solidFill>
                  <a:schemeClr val="tx1"/>
                </a:solidFill>
                <a:effectLst/>
                <a:latin typeface="+mn-lt"/>
                <a:ea typeface="+mn-ea"/>
                <a:cs typeface="+mn-cs"/>
              </a:rPr>
              <a:t>Thought of accidentally hitting someone at a crossing </a:t>
            </a:r>
          </a:p>
          <a:p>
            <a:r>
              <a:rPr lang="en-US" sz="1200" kern="1200" dirty="0" smtClean="0">
                <a:solidFill>
                  <a:schemeClr val="tx1"/>
                </a:solidFill>
                <a:effectLst/>
                <a:latin typeface="+mn-lt"/>
                <a:ea typeface="+mn-ea"/>
                <a:cs typeface="+mn-cs"/>
              </a:rPr>
              <a:t>Thought that someone leaving the house might die if I never said goodbye </a:t>
            </a:r>
          </a:p>
          <a:p>
            <a:r>
              <a:rPr lang="en-US" sz="1200" kern="1200" dirty="0" smtClean="0">
                <a:solidFill>
                  <a:schemeClr val="tx1"/>
                </a:solidFill>
                <a:effectLst/>
                <a:latin typeface="+mn-lt"/>
                <a:ea typeface="+mn-ea"/>
                <a:cs typeface="+mn-cs"/>
              </a:rPr>
              <a:t>Thought that something terrible will happen because I'm not careful </a:t>
            </a:r>
          </a:p>
          <a:p>
            <a:r>
              <a:rPr lang="en-US" sz="1200" b="1" kern="1200" dirty="0" smtClean="0">
                <a:solidFill>
                  <a:schemeClr val="tx1"/>
                </a:solidFill>
                <a:effectLst/>
                <a:latin typeface="+mn-lt"/>
                <a:ea typeface="+mn-ea"/>
                <a:cs typeface="+mn-cs"/>
              </a:rPr>
              <a:t>Thoughts of physical harm or death to others </a:t>
            </a:r>
          </a:p>
          <a:p>
            <a:pPr lvl="0"/>
            <a:r>
              <a:rPr lang="en-US" sz="1200" kern="1200" dirty="0" smtClean="0">
                <a:solidFill>
                  <a:schemeClr val="tx1"/>
                </a:solidFill>
                <a:effectLst/>
                <a:latin typeface="+mn-lt"/>
                <a:ea typeface="+mn-ea"/>
                <a:cs typeface="+mn-cs"/>
              </a:rPr>
              <a:t>Image of loved one being injured or killed </a:t>
            </a:r>
          </a:p>
          <a:p>
            <a:pPr lvl="0"/>
            <a:r>
              <a:rPr lang="en-US" sz="1200" kern="1200" dirty="0" smtClean="0">
                <a:solidFill>
                  <a:schemeClr val="tx1"/>
                </a:solidFill>
                <a:effectLst/>
                <a:latin typeface="+mn-lt"/>
                <a:ea typeface="+mn-ea"/>
                <a:cs typeface="+mn-cs"/>
              </a:rPr>
              <a:t>Image of death or murder of family members </a:t>
            </a:r>
          </a:p>
          <a:p>
            <a:pPr lvl="0"/>
            <a:r>
              <a:rPr lang="en-US" sz="1200" kern="1200" dirty="0" smtClean="0">
                <a:solidFill>
                  <a:schemeClr val="tx1"/>
                </a:solidFill>
                <a:effectLst/>
                <a:latin typeface="+mn-lt"/>
                <a:ea typeface="+mn-ea"/>
                <a:cs typeface="+mn-cs"/>
              </a:rPr>
              <a:t>Thought of receiving news of death of husband </a:t>
            </a:r>
          </a:p>
          <a:p>
            <a:pPr lvl="0"/>
            <a:r>
              <a:rPr lang="en-US" sz="1200" kern="1200" dirty="0" smtClean="0">
                <a:solidFill>
                  <a:schemeClr val="tx1"/>
                </a:solidFill>
                <a:effectLst/>
                <a:latin typeface="+mn-lt"/>
                <a:ea typeface="+mn-ea"/>
                <a:cs typeface="+mn-cs"/>
              </a:rPr>
              <a:t>Image of wife in car accident </a:t>
            </a:r>
          </a:p>
          <a:p>
            <a:pPr lvl="0"/>
            <a:r>
              <a:rPr lang="en-US" sz="1200" kern="1200" dirty="0" smtClean="0">
                <a:solidFill>
                  <a:schemeClr val="tx1"/>
                </a:solidFill>
                <a:effectLst/>
                <a:latin typeface="+mn-lt"/>
                <a:ea typeface="+mn-ea"/>
                <a:cs typeface="+mn-cs"/>
              </a:rPr>
              <a:t>Image of friend killed in accident </a:t>
            </a:r>
          </a:p>
          <a:p>
            <a:pPr lvl="0"/>
            <a:r>
              <a:rPr lang="en-US" sz="1200" kern="1200" dirty="0" smtClean="0">
                <a:solidFill>
                  <a:schemeClr val="tx1"/>
                </a:solidFill>
                <a:effectLst/>
                <a:latin typeface="+mn-lt"/>
                <a:ea typeface="+mn-ea"/>
                <a:cs typeface="+mn-cs"/>
              </a:rPr>
              <a:t>Image of mother dying of cancer </a:t>
            </a:r>
          </a:p>
          <a:p>
            <a:pPr lvl="0"/>
            <a:r>
              <a:rPr lang="en-US" sz="1200" kern="1200" dirty="0" smtClean="0">
                <a:solidFill>
                  <a:schemeClr val="tx1"/>
                </a:solidFill>
                <a:effectLst/>
                <a:latin typeface="+mn-lt"/>
                <a:ea typeface="+mn-ea"/>
                <a:cs typeface="+mn-cs"/>
              </a:rPr>
              <a:t>Image of father dying </a:t>
            </a:r>
          </a:p>
          <a:p>
            <a:pPr lvl="0"/>
            <a:r>
              <a:rPr lang="en-US" sz="1200" kern="1200" dirty="0" smtClean="0">
                <a:solidFill>
                  <a:schemeClr val="tx1"/>
                </a:solidFill>
                <a:effectLst/>
                <a:latin typeface="+mn-lt"/>
                <a:ea typeface="+mn-ea"/>
                <a:cs typeface="+mn-cs"/>
              </a:rPr>
              <a:t>Thought of best friend committing suicide </a:t>
            </a:r>
          </a:p>
          <a:p>
            <a:pPr lvl="0"/>
            <a:r>
              <a:rPr lang="en-US" sz="1200" kern="1200" dirty="0" smtClean="0">
                <a:solidFill>
                  <a:schemeClr val="tx1"/>
                </a:solidFill>
                <a:effectLst/>
                <a:latin typeface="+mn-lt"/>
                <a:ea typeface="+mn-ea"/>
                <a:cs typeface="+mn-cs"/>
              </a:rPr>
              <a:t>Image of best friend dead </a:t>
            </a:r>
          </a:p>
          <a:p>
            <a:pPr lvl="0"/>
            <a:r>
              <a:rPr lang="en-US" sz="1200" kern="1200" dirty="0" smtClean="0">
                <a:solidFill>
                  <a:schemeClr val="tx1"/>
                </a:solidFill>
                <a:effectLst/>
                <a:latin typeface="+mn-lt"/>
                <a:ea typeface="+mn-ea"/>
                <a:cs typeface="+mn-cs"/>
              </a:rPr>
              <a:t>Image of best friend falling off a building and dying </a:t>
            </a:r>
          </a:p>
          <a:p>
            <a:pPr lvl="0"/>
            <a:r>
              <a:rPr lang="en-US" sz="1200" kern="1200" dirty="0" smtClean="0">
                <a:solidFill>
                  <a:schemeClr val="tx1"/>
                </a:solidFill>
                <a:effectLst/>
                <a:latin typeface="+mn-lt"/>
                <a:ea typeface="+mn-ea"/>
                <a:cs typeface="+mn-cs"/>
              </a:rPr>
              <a:t>Image of my funeral or someone's I love </a:t>
            </a:r>
          </a:p>
          <a:p>
            <a:pPr lvl="0"/>
            <a:r>
              <a:rPr lang="en-US" sz="1200" kern="1200" dirty="0" smtClean="0">
                <a:solidFill>
                  <a:schemeClr val="tx1"/>
                </a:solidFill>
                <a:effectLst/>
                <a:latin typeface="+mn-lt"/>
                <a:ea typeface="+mn-ea"/>
                <a:cs typeface="+mn-cs"/>
              </a:rPr>
              <a:t>Image of my grandparents dead </a:t>
            </a:r>
          </a:p>
          <a:p>
            <a:pPr lvl="0"/>
            <a:r>
              <a:rPr lang="en-US" sz="1200" kern="1200" dirty="0" smtClean="0">
                <a:solidFill>
                  <a:schemeClr val="tx1"/>
                </a:solidFill>
                <a:effectLst/>
                <a:latin typeface="+mn-lt"/>
                <a:ea typeface="+mn-ea"/>
                <a:cs typeface="+mn-cs"/>
              </a:rPr>
              <a:t>Imagining what it would be like if my brother died </a:t>
            </a:r>
          </a:p>
          <a:p>
            <a:pPr lvl="0"/>
            <a:r>
              <a:rPr lang="en-US" sz="1200" kern="1200" dirty="0" smtClean="0">
                <a:solidFill>
                  <a:schemeClr val="tx1"/>
                </a:solidFill>
                <a:effectLst/>
                <a:latin typeface="+mn-lt"/>
                <a:ea typeface="+mn-ea"/>
                <a:cs typeface="+mn-cs"/>
              </a:rPr>
              <a:t>Image of my family being tortured in front of me </a:t>
            </a:r>
          </a:p>
          <a:p>
            <a:pPr lvl="0"/>
            <a:r>
              <a:rPr lang="en-US" sz="1200" kern="1200" dirty="0" smtClean="0">
                <a:solidFill>
                  <a:schemeClr val="tx1"/>
                </a:solidFill>
                <a:effectLst/>
                <a:latin typeface="+mn-lt"/>
                <a:ea typeface="+mn-ea"/>
                <a:cs typeface="+mn-cs"/>
              </a:rPr>
              <a:t>Image of my family being killed in car crash </a:t>
            </a:r>
          </a:p>
          <a:p>
            <a:pPr lvl="0"/>
            <a:r>
              <a:rPr lang="en-US" sz="1200" kern="1200" dirty="0" smtClean="0">
                <a:solidFill>
                  <a:schemeClr val="tx1"/>
                </a:solidFill>
                <a:effectLst/>
                <a:latin typeface="+mn-lt"/>
                <a:ea typeface="+mn-ea"/>
                <a:cs typeface="+mn-cs"/>
              </a:rPr>
              <a:t>Image of parents dying in earthquake </a:t>
            </a:r>
          </a:p>
          <a:p>
            <a:pPr lvl="0"/>
            <a:r>
              <a:rPr lang="en-US" sz="1200" kern="1200" dirty="0" smtClean="0">
                <a:solidFill>
                  <a:schemeClr val="tx1"/>
                </a:solidFill>
                <a:effectLst/>
                <a:latin typeface="+mn-lt"/>
                <a:ea typeface="+mn-ea"/>
                <a:cs typeface="+mn-cs"/>
              </a:rPr>
              <a:t>Image of my son in an avalanche </a:t>
            </a:r>
          </a:p>
          <a:p>
            <a:pPr lvl="0"/>
            <a:r>
              <a:rPr lang="en-US" sz="1200" kern="1200" dirty="0" smtClean="0">
                <a:solidFill>
                  <a:schemeClr val="tx1"/>
                </a:solidFill>
                <a:effectLst/>
                <a:latin typeface="+mn-lt"/>
                <a:ea typeface="+mn-ea"/>
                <a:cs typeface="+mn-cs"/>
              </a:rPr>
              <a:t>Thought of my boyfriend in a car accident </a:t>
            </a:r>
          </a:p>
          <a:p>
            <a:pPr lvl="0"/>
            <a:r>
              <a:rPr lang="en-US" sz="1200" kern="1200" dirty="0" smtClean="0">
                <a:solidFill>
                  <a:schemeClr val="tx1"/>
                </a:solidFill>
                <a:effectLst/>
                <a:latin typeface="+mn-lt"/>
                <a:ea typeface="+mn-ea"/>
                <a:cs typeface="+mn-cs"/>
              </a:rPr>
              <a:t>Thought of my boyfriend being in a hospital </a:t>
            </a:r>
          </a:p>
          <a:p>
            <a:pPr lvl="0"/>
            <a:r>
              <a:rPr lang="en-US" sz="1200" kern="1200" dirty="0" smtClean="0">
                <a:solidFill>
                  <a:schemeClr val="tx1"/>
                </a:solidFill>
                <a:effectLst/>
                <a:latin typeface="+mn-lt"/>
                <a:ea typeface="+mn-ea"/>
                <a:cs typeface="+mn-cs"/>
              </a:rPr>
              <a:t>Image of my sister being raped </a:t>
            </a:r>
          </a:p>
          <a:p>
            <a:pPr lvl="0"/>
            <a:r>
              <a:rPr lang="en-US" sz="1200" kern="1200" dirty="0" smtClean="0">
                <a:solidFill>
                  <a:schemeClr val="tx1"/>
                </a:solidFill>
                <a:effectLst/>
                <a:latin typeface="+mn-lt"/>
                <a:ea typeface="+mn-ea"/>
                <a:cs typeface="+mn-cs"/>
              </a:rPr>
              <a:t>Thought of my sister being murdered by her boyfriend </a:t>
            </a:r>
          </a:p>
          <a:p>
            <a:pPr lvl="0"/>
            <a:r>
              <a:rPr lang="en-US" sz="1200" kern="1200" dirty="0" smtClean="0">
                <a:solidFill>
                  <a:schemeClr val="tx1"/>
                </a:solidFill>
                <a:effectLst/>
                <a:latin typeface="+mn-lt"/>
                <a:ea typeface="+mn-ea"/>
                <a:cs typeface="+mn-cs"/>
              </a:rPr>
              <a:t>Thought that my family will die </a:t>
            </a:r>
          </a:p>
          <a:p>
            <a:pPr lvl="0"/>
            <a:r>
              <a:rPr lang="en-US" sz="1200" kern="1200" dirty="0" smtClean="0">
                <a:solidFill>
                  <a:schemeClr val="tx1"/>
                </a:solidFill>
                <a:effectLst/>
                <a:latin typeface="+mn-lt"/>
                <a:ea typeface="+mn-ea"/>
                <a:cs typeface="+mn-cs"/>
              </a:rPr>
              <a:t>Thought that my friends will die </a:t>
            </a:r>
          </a:p>
          <a:p>
            <a:pPr lvl="0"/>
            <a:r>
              <a:rPr lang="en-US" sz="1200" kern="1200" dirty="0" smtClean="0">
                <a:solidFill>
                  <a:schemeClr val="tx1"/>
                </a:solidFill>
                <a:effectLst/>
                <a:latin typeface="+mn-lt"/>
                <a:ea typeface="+mn-ea"/>
                <a:cs typeface="+mn-cs"/>
              </a:rPr>
              <a:t>Thought of my children being abducted </a:t>
            </a:r>
          </a:p>
          <a:p>
            <a:pPr lvl="0"/>
            <a:r>
              <a:rPr lang="en-US" sz="1200" kern="1200" dirty="0" smtClean="0">
                <a:solidFill>
                  <a:schemeClr val="tx1"/>
                </a:solidFill>
                <a:effectLst/>
                <a:latin typeface="+mn-lt"/>
                <a:ea typeface="+mn-ea"/>
                <a:cs typeface="+mn-cs"/>
              </a:rPr>
              <a:t>Image of baby being thrown down stairs </a:t>
            </a:r>
          </a:p>
          <a:p>
            <a:pPr lvl="0"/>
            <a:r>
              <a:rPr lang="en-US" sz="1200" kern="1200" dirty="0" smtClean="0">
                <a:solidFill>
                  <a:schemeClr val="tx1"/>
                </a:solidFill>
                <a:effectLst/>
                <a:latin typeface="+mn-lt"/>
                <a:ea typeface="+mn-ea"/>
                <a:cs typeface="+mn-cs"/>
              </a:rPr>
              <a:t>Thought of plane crashing with friends in it </a:t>
            </a:r>
          </a:p>
          <a:p>
            <a:pPr lvl="0"/>
            <a:r>
              <a:rPr lang="en-US" sz="1200" kern="1200" dirty="0" smtClean="0">
                <a:solidFill>
                  <a:schemeClr val="tx1"/>
                </a:solidFill>
                <a:effectLst/>
                <a:latin typeface="+mn-lt"/>
                <a:ea typeface="+mn-ea"/>
                <a:cs typeface="+mn-cs"/>
              </a:rPr>
              <a:t>Image of my cat being ripped apart by a dog </a:t>
            </a:r>
          </a:p>
          <a:p>
            <a:pPr lvl="0"/>
            <a:r>
              <a:rPr lang="en-US" sz="1200" kern="1200" dirty="0" smtClean="0">
                <a:solidFill>
                  <a:schemeClr val="tx1"/>
                </a:solidFill>
                <a:effectLst/>
                <a:latin typeface="+mn-lt"/>
                <a:ea typeface="+mn-ea"/>
                <a:cs typeface="+mn-cs"/>
              </a:rPr>
              <a:t>Image that my dog had to get put down or died </a:t>
            </a:r>
          </a:p>
          <a:p>
            <a:pPr lvl="0"/>
            <a:r>
              <a:rPr lang="en-US" sz="1200" kern="1200" dirty="0" smtClean="0">
                <a:solidFill>
                  <a:schemeClr val="tx1"/>
                </a:solidFill>
                <a:effectLst/>
                <a:latin typeface="+mn-lt"/>
                <a:ea typeface="+mn-ea"/>
                <a:cs typeface="+mn-cs"/>
              </a:rPr>
              <a:t>Thought that probability of my plane crashing would be minimized if a relative had such an accident </a:t>
            </a:r>
          </a:p>
          <a:p>
            <a:pPr lvl="0"/>
            <a:r>
              <a:rPr lang="en-US" sz="1200" kern="1200" dirty="0" smtClean="0">
                <a:solidFill>
                  <a:schemeClr val="tx1"/>
                </a:solidFill>
                <a:effectLst/>
                <a:latin typeface="+mn-lt"/>
                <a:ea typeface="+mn-ea"/>
                <a:cs typeface="+mn-cs"/>
              </a:rPr>
              <a:t>Fear of harm to husband and child through exposure to asbestos </a:t>
            </a:r>
          </a:p>
          <a:p>
            <a:pPr lvl="0"/>
            <a:r>
              <a:rPr lang="en-US" sz="1200" kern="1200" dirty="0" smtClean="0">
                <a:solidFill>
                  <a:schemeClr val="tx1"/>
                </a:solidFill>
                <a:effectLst/>
                <a:latin typeface="+mn-lt"/>
                <a:ea typeface="+mn-ea"/>
                <a:cs typeface="+mn-cs"/>
              </a:rPr>
              <a:t>Thinking that loved one will die because I've thought about what I'd do if they did </a:t>
            </a:r>
          </a:p>
          <a:p>
            <a:pPr lvl="0"/>
            <a:r>
              <a:rPr lang="en-US" sz="1200" kern="1200" dirty="0" smtClean="0">
                <a:solidFill>
                  <a:schemeClr val="tx1"/>
                </a:solidFill>
                <a:effectLst/>
                <a:latin typeface="+mn-lt"/>
                <a:ea typeface="+mn-ea"/>
                <a:cs typeface="+mn-cs"/>
              </a:rPr>
              <a:t>Idea that thinking of horrible things happening to a child will cause it to happen </a:t>
            </a:r>
          </a:p>
          <a:p>
            <a:pPr lvl="0"/>
            <a:r>
              <a:rPr lang="en-US" sz="1200" kern="1200" dirty="0" smtClean="0">
                <a:solidFill>
                  <a:schemeClr val="tx1"/>
                </a:solidFill>
                <a:effectLst/>
                <a:latin typeface="+mn-lt"/>
                <a:ea typeface="+mn-ea"/>
                <a:cs typeface="+mn-cs"/>
              </a:rPr>
              <a:t>Thought that something terrible will happen to family member if I ignore her </a:t>
            </a:r>
          </a:p>
          <a:p>
            <a:r>
              <a:rPr lang="en-US" sz="1200" b="1" kern="1200" dirty="0" smtClean="0">
                <a:solidFill>
                  <a:schemeClr val="tx1"/>
                </a:solidFill>
                <a:effectLst/>
                <a:latin typeface="+mn-lt"/>
                <a:ea typeface="+mn-ea"/>
                <a:cs typeface="+mn-cs"/>
              </a:rPr>
              <a:t>Thoughts of physical harm or death to self </a:t>
            </a:r>
          </a:p>
          <a:p>
            <a:r>
              <a:rPr lang="en-US" sz="1200" kern="1200" dirty="0" smtClean="0">
                <a:solidFill>
                  <a:schemeClr val="tx1"/>
                </a:solidFill>
                <a:effectLst/>
                <a:latin typeface="+mn-lt"/>
                <a:ea typeface="+mn-ea"/>
                <a:cs typeface="+mn-cs"/>
              </a:rPr>
              <a:t>Thinking of dying and then going to funeral to see who would attend </a:t>
            </a:r>
          </a:p>
          <a:p>
            <a:r>
              <a:rPr lang="en-US" sz="1200" kern="1200" dirty="0" smtClean="0">
                <a:solidFill>
                  <a:schemeClr val="tx1"/>
                </a:solidFill>
                <a:effectLst/>
                <a:latin typeface="+mn-lt"/>
                <a:ea typeface="+mn-ea"/>
                <a:cs typeface="+mn-cs"/>
              </a:rPr>
              <a:t>Thought of the effect of my death on others around me </a:t>
            </a:r>
          </a:p>
          <a:p>
            <a:r>
              <a:rPr lang="en-US" sz="1200" kern="1200" dirty="0" smtClean="0">
                <a:solidFill>
                  <a:schemeClr val="tx1"/>
                </a:solidFill>
                <a:effectLst/>
                <a:latin typeface="+mn-lt"/>
                <a:ea typeface="+mn-ea"/>
                <a:cs typeface="+mn-cs"/>
              </a:rPr>
              <a:t>Thought of being murdered </a:t>
            </a:r>
          </a:p>
          <a:p>
            <a:r>
              <a:rPr lang="en-US" sz="1200" kern="1200" dirty="0" smtClean="0">
                <a:solidFill>
                  <a:schemeClr val="tx1"/>
                </a:solidFill>
                <a:effectLst/>
                <a:latin typeface="+mn-lt"/>
                <a:ea typeface="+mn-ea"/>
                <a:cs typeface="+mn-cs"/>
              </a:rPr>
              <a:t>Thought of being raped </a:t>
            </a:r>
          </a:p>
          <a:p>
            <a:r>
              <a:rPr lang="en-US" sz="1200" kern="1200" dirty="0" smtClean="0">
                <a:solidFill>
                  <a:schemeClr val="tx1"/>
                </a:solidFill>
                <a:effectLst/>
                <a:latin typeface="+mn-lt"/>
                <a:ea typeface="+mn-ea"/>
                <a:cs typeface="+mn-cs"/>
              </a:rPr>
              <a:t>Image of being eaten by shark </a:t>
            </a:r>
          </a:p>
          <a:p>
            <a:r>
              <a:rPr lang="en-US" sz="1200" kern="1200" dirty="0" smtClean="0">
                <a:solidFill>
                  <a:schemeClr val="tx1"/>
                </a:solidFill>
                <a:effectLst/>
                <a:latin typeface="+mn-lt"/>
                <a:ea typeface="+mn-ea"/>
                <a:cs typeface="+mn-cs"/>
              </a:rPr>
              <a:t>Thought of being poked in eye by an umbrella </a:t>
            </a:r>
          </a:p>
          <a:p>
            <a:r>
              <a:rPr lang="en-US" sz="1200" kern="1200" dirty="0" smtClean="0">
                <a:solidFill>
                  <a:schemeClr val="tx1"/>
                </a:solidFill>
                <a:effectLst/>
                <a:latin typeface="+mn-lt"/>
                <a:ea typeface="+mn-ea"/>
                <a:cs typeface="+mn-cs"/>
              </a:rPr>
              <a:t>Image of objects flying into my eye </a:t>
            </a:r>
          </a:p>
          <a:p>
            <a:r>
              <a:rPr lang="en-US" sz="1200" kern="1200" dirty="0" smtClean="0">
                <a:solidFill>
                  <a:schemeClr val="tx1"/>
                </a:solidFill>
                <a:effectLst/>
                <a:latin typeface="+mn-lt"/>
                <a:ea typeface="+mn-ea"/>
                <a:cs typeface="+mn-cs"/>
              </a:rPr>
              <a:t>Thought of someone following me at night </a:t>
            </a:r>
          </a:p>
          <a:p>
            <a:r>
              <a:rPr lang="en-US" sz="1200" kern="1200" dirty="0" smtClean="0">
                <a:solidFill>
                  <a:schemeClr val="tx1"/>
                </a:solidFill>
                <a:effectLst/>
                <a:latin typeface="+mn-lt"/>
                <a:ea typeface="+mn-ea"/>
                <a:cs typeface="+mn-cs"/>
              </a:rPr>
              <a:t>Image that I got run over </a:t>
            </a:r>
          </a:p>
          <a:p>
            <a:r>
              <a:rPr lang="en-US" sz="1200" kern="1200" dirty="0" smtClean="0">
                <a:solidFill>
                  <a:schemeClr val="tx1"/>
                </a:solidFill>
                <a:effectLst/>
                <a:latin typeface="+mn-lt"/>
                <a:ea typeface="+mn-ea"/>
                <a:cs typeface="+mn-cs"/>
              </a:rPr>
              <a:t>Thought of having a car accident </a:t>
            </a:r>
          </a:p>
          <a:p>
            <a:r>
              <a:rPr lang="en-US" sz="1200" kern="1200" dirty="0" smtClean="0">
                <a:solidFill>
                  <a:schemeClr val="tx1"/>
                </a:solidFill>
                <a:effectLst/>
                <a:latin typeface="+mn-lt"/>
                <a:ea typeface="+mn-ea"/>
                <a:cs typeface="+mn-cs"/>
              </a:rPr>
              <a:t>Thought of someone attacking me while I'm walking alone </a:t>
            </a:r>
          </a:p>
          <a:p>
            <a:r>
              <a:rPr lang="en-US" sz="1200" kern="1200" dirty="0" smtClean="0">
                <a:solidFill>
                  <a:schemeClr val="tx1"/>
                </a:solidFill>
                <a:effectLst/>
                <a:latin typeface="+mn-lt"/>
                <a:ea typeface="+mn-ea"/>
                <a:cs typeface="+mn-cs"/>
              </a:rPr>
              <a:t>Thought of being attacked at night </a:t>
            </a:r>
          </a:p>
          <a:p>
            <a:r>
              <a:rPr lang="en-US" sz="1200" kern="1200" dirty="0" smtClean="0">
                <a:solidFill>
                  <a:schemeClr val="tx1"/>
                </a:solidFill>
                <a:effectLst/>
                <a:latin typeface="+mn-lt"/>
                <a:ea typeface="+mn-ea"/>
                <a:cs typeface="+mn-cs"/>
              </a:rPr>
              <a:t>Thought of knives slitting my throat </a:t>
            </a:r>
          </a:p>
          <a:p>
            <a:r>
              <a:rPr lang="en-US" sz="1200" kern="1200" dirty="0" smtClean="0">
                <a:solidFill>
                  <a:schemeClr val="tx1"/>
                </a:solidFill>
                <a:effectLst/>
                <a:latin typeface="+mn-lt"/>
                <a:ea typeface="+mn-ea"/>
                <a:cs typeface="+mn-cs"/>
              </a:rPr>
              <a:t>Thought of myself dying suddenly </a:t>
            </a:r>
          </a:p>
          <a:p>
            <a:r>
              <a:rPr lang="en-US" sz="1200" kern="1200" dirty="0" smtClean="0">
                <a:solidFill>
                  <a:schemeClr val="tx1"/>
                </a:solidFill>
                <a:effectLst/>
                <a:latin typeface="+mn-lt"/>
                <a:ea typeface="+mn-ea"/>
                <a:cs typeface="+mn-cs"/>
              </a:rPr>
              <a:t>Thought of being trapped in a car under water </a:t>
            </a:r>
          </a:p>
          <a:p>
            <a:r>
              <a:rPr lang="en-US" sz="1200" kern="1200" dirty="0" smtClean="0">
                <a:solidFill>
                  <a:schemeClr val="tx1"/>
                </a:solidFill>
                <a:effectLst/>
                <a:latin typeface="+mn-lt"/>
                <a:ea typeface="+mn-ea"/>
                <a:cs typeface="+mn-cs"/>
              </a:rPr>
              <a:t>Thought of car bursting into flames while I am driving </a:t>
            </a:r>
          </a:p>
          <a:p>
            <a:r>
              <a:rPr lang="en-US" sz="1200" kern="1200" dirty="0" smtClean="0">
                <a:solidFill>
                  <a:schemeClr val="tx1"/>
                </a:solidFill>
                <a:effectLst/>
                <a:latin typeface="+mn-lt"/>
                <a:ea typeface="+mn-ea"/>
                <a:cs typeface="+mn-cs"/>
              </a:rPr>
              <a:t>Thought of suffocating from sheets falling down on me </a:t>
            </a:r>
          </a:p>
          <a:p>
            <a:r>
              <a:rPr lang="en-US" sz="1200" kern="1200" dirty="0" smtClean="0">
                <a:solidFill>
                  <a:schemeClr val="tx1"/>
                </a:solidFill>
                <a:effectLst/>
                <a:latin typeface="+mn-lt"/>
                <a:ea typeface="+mn-ea"/>
                <a:cs typeface="+mn-cs"/>
              </a:rPr>
              <a:t>Image of tripping at top of steps and falling </a:t>
            </a:r>
          </a:p>
          <a:p>
            <a:r>
              <a:rPr lang="en-US" sz="1200" kern="1200" dirty="0" smtClean="0">
                <a:solidFill>
                  <a:schemeClr val="tx1"/>
                </a:solidFill>
                <a:effectLst/>
                <a:latin typeface="+mn-lt"/>
                <a:ea typeface="+mn-ea"/>
                <a:cs typeface="+mn-cs"/>
              </a:rPr>
              <a:t>Thought of being in a car accident with brothers </a:t>
            </a:r>
          </a:p>
          <a:p>
            <a:r>
              <a:rPr lang="en-US" sz="1200" kern="1200" dirty="0" smtClean="0">
                <a:solidFill>
                  <a:schemeClr val="tx1"/>
                </a:solidFill>
                <a:effectLst/>
                <a:latin typeface="+mn-lt"/>
                <a:ea typeface="+mn-ea"/>
                <a:cs typeface="+mn-cs"/>
              </a:rPr>
              <a:t>Thought of being attacked by stranger </a:t>
            </a:r>
          </a:p>
          <a:p>
            <a:r>
              <a:rPr lang="en-US" sz="1200" kern="1200" dirty="0" smtClean="0">
                <a:solidFill>
                  <a:schemeClr val="tx1"/>
                </a:solidFill>
                <a:effectLst/>
                <a:latin typeface="+mn-lt"/>
                <a:ea typeface="+mn-ea"/>
                <a:cs typeface="+mn-cs"/>
              </a:rPr>
              <a:t>Thought of plane I'm on crashing </a:t>
            </a:r>
          </a:p>
          <a:p>
            <a:r>
              <a:rPr lang="en-US" sz="1200" kern="1200" dirty="0" smtClean="0">
                <a:solidFill>
                  <a:schemeClr val="tx1"/>
                </a:solidFill>
                <a:effectLst/>
                <a:latin typeface="+mn-lt"/>
                <a:ea typeface="+mn-ea"/>
                <a:cs typeface="+mn-cs"/>
              </a:rPr>
              <a:t>Thought of getting strangled </a:t>
            </a:r>
          </a:p>
          <a:p>
            <a:r>
              <a:rPr lang="en-US" sz="1200" b="1" kern="1200" dirty="0" smtClean="0">
                <a:solidFill>
                  <a:schemeClr val="tx1"/>
                </a:solidFill>
                <a:effectLst/>
                <a:latin typeface="+mn-lt"/>
                <a:ea typeface="+mn-ea"/>
                <a:cs typeface="+mn-cs"/>
              </a:rPr>
              <a:t>Being contaminated </a:t>
            </a:r>
          </a:p>
          <a:p>
            <a:r>
              <a:rPr lang="en-US" sz="1200" kern="1200" dirty="0" smtClean="0">
                <a:solidFill>
                  <a:schemeClr val="tx1"/>
                </a:solidFill>
                <a:effectLst/>
                <a:latin typeface="+mn-lt"/>
                <a:ea typeface="+mn-ea"/>
                <a:cs typeface="+mn-cs"/>
              </a:rPr>
              <a:t>Thought of catching a disease from public pools </a:t>
            </a:r>
          </a:p>
          <a:p>
            <a:r>
              <a:rPr lang="en-US" sz="1200" kern="1200" dirty="0" smtClean="0">
                <a:solidFill>
                  <a:schemeClr val="tx1"/>
                </a:solidFill>
                <a:effectLst/>
                <a:latin typeface="+mn-lt"/>
                <a:ea typeface="+mn-ea"/>
                <a:cs typeface="+mn-cs"/>
              </a:rPr>
              <a:t>Thought of catching diseases from various places </a:t>
            </a:r>
          </a:p>
          <a:p>
            <a:r>
              <a:rPr lang="en-US" sz="1200" kern="1200" dirty="0" smtClean="0">
                <a:solidFill>
                  <a:schemeClr val="tx1"/>
                </a:solidFill>
                <a:effectLst/>
                <a:latin typeface="+mn-lt"/>
                <a:ea typeface="+mn-ea"/>
                <a:cs typeface="+mn-cs"/>
              </a:rPr>
              <a:t>Thought of having a disease </a:t>
            </a:r>
          </a:p>
          <a:p>
            <a:r>
              <a:rPr lang="en-US" sz="1200" kern="1200" dirty="0" smtClean="0">
                <a:solidFill>
                  <a:schemeClr val="tx1"/>
                </a:solidFill>
                <a:effectLst/>
                <a:latin typeface="+mn-lt"/>
                <a:ea typeface="+mn-ea"/>
                <a:cs typeface="+mn-cs"/>
              </a:rPr>
              <a:t>Thought that use of public bathrooms will cause me harm </a:t>
            </a:r>
          </a:p>
          <a:p>
            <a:r>
              <a:rPr lang="en-US" sz="1200" kern="1200" dirty="0" smtClean="0">
                <a:solidFill>
                  <a:schemeClr val="tx1"/>
                </a:solidFill>
                <a:effectLst/>
                <a:latin typeface="+mn-lt"/>
                <a:ea typeface="+mn-ea"/>
                <a:cs typeface="+mn-cs"/>
              </a:rPr>
              <a:t>Thoughts I may have caught a disease from touching toilet seat </a:t>
            </a:r>
          </a:p>
          <a:p>
            <a:r>
              <a:rPr lang="en-US" sz="1200" kern="1200" dirty="0" smtClean="0">
                <a:solidFill>
                  <a:schemeClr val="tx1"/>
                </a:solidFill>
                <a:effectLst/>
                <a:latin typeface="+mn-lt"/>
                <a:ea typeface="+mn-ea"/>
                <a:cs typeface="+mn-cs"/>
              </a:rPr>
              <a:t>Thought of dirt that is always on my hand </a:t>
            </a:r>
          </a:p>
          <a:p>
            <a:r>
              <a:rPr lang="en-US" sz="1200" kern="1200" dirty="0" smtClean="0">
                <a:solidFill>
                  <a:schemeClr val="tx1"/>
                </a:solidFill>
                <a:effectLst/>
                <a:latin typeface="+mn-lt"/>
                <a:ea typeface="+mn-ea"/>
                <a:cs typeface="+mn-cs"/>
              </a:rPr>
              <a:t>Thought of contracting a disease from contact with a sick person </a:t>
            </a:r>
          </a:p>
          <a:p>
            <a:r>
              <a:rPr lang="en-US" sz="1200" kern="1200" dirty="0" smtClean="0">
                <a:solidFill>
                  <a:schemeClr val="tx1"/>
                </a:solidFill>
                <a:effectLst/>
                <a:latin typeface="+mn-lt"/>
                <a:ea typeface="+mn-ea"/>
                <a:cs typeface="+mn-cs"/>
              </a:rPr>
              <a:t>Thought of hands being contaminated after using toilet </a:t>
            </a:r>
          </a:p>
          <a:p>
            <a:r>
              <a:rPr lang="en-US" sz="1200" kern="1200" dirty="0" smtClean="0">
                <a:solidFill>
                  <a:schemeClr val="tx1"/>
                </a:solidFill>
                <a:effectLst/>
                <a:latin typeface="+mn-lt"/>
                <a:ea typeface="+mn-ea"/>
                <a:cs typeface="+mn-cs"/>
              </a:rPr>
              <a:t>Thought of harm to self through exposure to asbestos </a:t>
            </a:r>
          </a:p>
          <a:p>
            <a:r>
              <a:rPr lang="en-US" sz="1200" b="1" kern="1200" dirty="0" smtClean="0">
                <a:solidFill>
                  <a:schemeClr val="tx1"/>
                </a:solidFill>
                <a:effectLst/>
                <a:latin typeface="+mn-lt"/>
                <a:ea typeface="+mn-ea"/>
                <a:cs typeface="+mn-cs"/>
              </a:rPr>
              <a:t>Causing social difficulties through impulsive actions </a:t>
            </a:r>
          </a:p>
          <a:p>
            <a:pPr lvl="0"/>
            <a:r>
              <a:rPr lang="en-US" sz="1200" kern="1200" dirty="0" smtClean="0">
                <a:solidFill>
                  <a:schemeClr val="tx1"/>
                </a:solidFill>
                <a:effectLst/>
                <a:latin typeface="+mn-lt"/>
                <a:ea typeface="+mn-ea"/>
                <a:cs typeface="+mn-cs"/>
              </a:rPr>
              <a:t>Idea of insulting/abusing family/friends </a:t>
            </a:r>
          </a:p>
          <a:p>
            <a:pPr lvl="0"/>
            <a:r>
              <a:rPr lang="en-US" sz="1200" kern="1200" dirty="0" smtClean="0">
                <a:solidFill>
                  <a:schemeClr val="tx1"/>
                </a:solidFill>
                <a:effectLst/>
                <a:latin typeface="+mn-lt"/>
                <a:ea typeface="+mn-ea"/>
                <a:cs typeface="+mn-cs"/>
              </a:rPr>
              <a:t>Urge to insult friend for no apparent reason </a:t>
            </a:r>
          </a:p>
          <a:p>
            <a:pPr lvl="0"/>
            <a:r>
              <a:rPr lang="en-US" sz="1200" kern="1200" dirty="0" smtClean="0">
                <a:solidFill>
                  <a:schemeClr val="tx1"/>
                </a:solidFill>
                <a:effectLst/>
                <a:latin typeface="+mn-lt"/>
                <a:ea typeface="+mn-ea"/>
                <a:cs typeface="+mn-cs"/>
              </a:rPr>
              <a:t>Thought of saying something rude/insulting </a:t>
            </a:r>
          </a:p>
          <a:p>
            <a:pPr lvl="0"/>
            <a:r>
              <a:rPr lang="en-US" sz="1200" kern="1200" dirty="0" smtClean="0">
                <a:solidFill>
                  <a:schemeClr val="tx1"/>
                </a:solidFill>
                <a:effectLst/>
                <a:latin typeface="+mn-lt"/>
                <a:ea typeface="+mn-ea"/>
                <a:cs typeface="+mn-cs"/>
              </a:rPr>
              <a:t>Thought of being rude in front of friends </a:t>
            </a:r>
          </a:p>
          <a:p>
            <a:pPr lvl="0"/>
            <a:r>
              <a:rPr lang="en-US" sz="1200" kern="1200" dirty="0" smtClean="0">
                <a:solidFill>
                  <a:schemeClr val="tx1"/>
                </a:solidFill>
                <a:effectLst/>
                <a:latin typeface="+mn-lt"/>
                <a:ea typeface="+mn-ea"/>
                <a:cs typeface="+mn-cs"/>
              </a:rPr>
              <a:t>Thought of swearing rudely at my family </a:t>
            </a:r>
          </a:p>
          <a:p>
            <a:pPr lvl="0"/>
            <a:r>
              <a:rPr lang="en-US" sz="1200" kern="1200" dirty="0" smtClean="0">
                <a:solidFill>
                  <a:schemeClr val="tx1"/>
                </a:solidFill>
                <a:effectLst/>
                <a:latin typeface="+mn-lt"/>
                <a:ea typeface="+mn-ea"/>
                <a:cs typeface="+mn-cs"/>
              </a:rPr>
              <a:t>Image of screaming at my relatives </a:t>
            </a:r>
          </a:p>
          <a:p>
            <a:pPr lvl="0"/>
            <a:r>
              <a:rPr lang="en-US" sz="1200" kern="1200" dirty="0" smtClean="0">
                <a:solidFill>
                  <a:schemeClr val="tx1"/>
                </a:solidFill>
                <a:effectLst/>
                <a:latin typeface="+mn-lt"/>
                <a:ea typeface="+mn-ea"/>
                <a:cs typeface="+mn-cs"/>
              </a:rPr>
              <a:t>Impulse to say something hurtful </a:t>
            </a:r>
          </a:p>
          <a:p>
            <a:pPr lvl="0"/>
            <a:r>
              <a:rPr lang="en-US" sz="1200" kern="1200" dirty="0" smtClean="0">
                <a:solidFill>
                  <a:schemeClr val="tx1"/>
                </a:solidFill>
                <a:effectLst/>
                <a:latin typeface="+mn-lt"/>
                <a:ea typeface="+mn-ea"/>
                <a:cs typeface="+mn-cs"/>
              </a:rPr>
              <a:t>Thought of swearing/yelling at my boss </a:t>
            </a:r>
          </a:p>
          <a:p>
            <a:pPr lvl="0"/>
            <a:r>
              <a:rPr lang="en-US" sz="1200" kern="1200" dirty="0" smtClean="0">
                <a:solidFill>
                  <a:schemeClr val="tx1"/>
                </a:solidFill>
                <a:effectLst/>
                <a:latin typeface="+mn-lt"/>
                <a:ea typeface="+mn-ea"/>
                <a:cs typeface="+mn-cs"/>
              </a:rPr>
              <a:t>Thought I might have ruined a relationship with a friend </a:t>
            </a:r>
          </a:p>
          <a:p>
            <a:pPr lvl="0"/>
            <a:r>
              <a:rPr lang="en-US" sz="1200" kern="1200" dirty="0" smtClean="0">
                <a:solidFill>
                  <a:schemeClr val="tx1"/>
                </a:solidFill>
                <a:effectLst/>
                <a:latin typeface="+mn-lt"/>
                <a:ea typeface="+mn-ea"/>
                <a:cs typeface="+mn-cs"/>
              </a:rPr>
              <a:t>Impulse to call my girlfriend and break up </a:t>
            </a:r>
          </a:p>
          <a:p>
            <a:pPr lvl="0"/>
            <a:r>
              <a:rPr lang="en-US" sz="1200" kern="1200" dirty="0" smtClean="0">
                <a:solidFill>
                  <a:schemeClr val="tx1"/>
                </a:solidFill>
                <a:effectLst/>
                <a:latin typeface="+mn-lt"/>
                <a:ea typeface="+mn-ea"/>
                <a:cs typeface="+mn-cs"/>
              </a:rPr>
              <a:t>Thoughts of doing something embarrassing in public by accident, like forgetting to wear a top </a:t>
            </a:r>
          </a:p>
          <a:p>
            <a:pPr lvl="0"/>
            <a:r>
              <a:rPr lang="en-US" sz="1200" kern="1200" dirty="0" smtClean="0">
                <a:solidFill>
                  <a:schemeClr val="tx1"/>
                </a:solidFill>
                <a:effectLst/>
                <a:latin typeface="+mn-lt"/>
                <a:ea typeface="+mn-ea"/>
                <a:cs typeface="+mn-cs"/>
              </a:rPr>
              <a:t>Impulse to say something nasty and damning to someone </a:t>
            </a:r>
          </a:p>
          <a:p>
            <a:pPr lvl="0"/>
            <a:r>
              <a:rPr lang="en-US" sz="1200" kern="1200" dirty="0" smtClean="0">
                <a:solidFill>
                  <a:schemeClr val="tx1"/>
                </a:solidFill>
                <a:effectLst/>
                <a:latin typeface="+mn-lt"/>
                <a:ea typeface="+mn-ea"/>
                <a:cs typeface="+mn-cs"/>
              </a:rPr>
              <a:t>Impulse to push people away in a crowd </a:t>
            </a:r>
          </a:p>
          <a:p>
            <a:pPr lvl="0"/>
            <a:r>
              <a:rPr lang="en-US" sz="1200" kern="1200" dirty="0" smtClean="0">
                <a:solidFill>
                  <a:schemeClr val="tx1"/>
                </a:solidFill>
                <a:effectLst/>
                <a:latin typeface="+mn-lt"/>
                <a:ea typeface="+mn-ea"/>
                <a:cs typeface="+mn-cs"/>
              </a:rPr>
              <a:t>Impulse to shout at and abuse someone </a:t>
            </a:r>
          </a:p>
          <a:p>
            <a:pPr lvl="0"/>
            <a:r>
              <a:rPr lang="en-US" sz="1200" kern="1200" dirty="0" smtClean="0">
                <a:solidFill>
                  <a:schemeClr val="tx1"/>
                </a:solidFill>
                <a:effectLst/>
                <a:latin typeface="+mn-lt"/>
                <a:ea typeface="+mn-ea"/>
                <a:cs typeface="+mn-cs"/>
              </a:rPr>
              <a:t>Impulse to say rude things to people </a:t>
            </a:r>
          </a:p>
          <a:p>
            <a:pPr lvl="0"/>
            <a:r>
              <a:rPr lang="en-US" sz="1200" kern="1200" dirty="0" smtClean="0">
                <a:solidFill>
                  <a:schemeClr val="tx1"/>
                </a:solidFill>
                <a:effectLst/>
                <a:latin typeface="+mn-lt"/>
                <a:ea typeface="+mn-ea"/>
                <a:cs typeface="+mn-cs"/>
              </a:rPr>
              <a:t>Impulse to say inappropriate things </a:t>
            </a:r>
          </a:p>
          <a:p>
            <a:pPr lvl="0"/>
            <a:r>
              <a:rPr lang="en-US" sz="1200" kern="1200" dirty="0" smtClean="0">
                <a:solidFill>
                  <a:schemeClr val="tx1"/>
                </a:solidFill>
                <a:effectLst/>
                <a:latin typeface="+mn-lt"/>
                <a:ea typeface="+mn-ea"/>
                <a:cs typeface="+mn-cs"/>
              </a:rPr>
              <a:t>Impulse to do something shameful or terrible </a:t>
            </a:r>
          </a:p>
          <a:p>
            <a:pPr lvl="0"/>
            <a:r>
              <a:rPr lang="en-US" sz="1200" kern="1200" dirty="0" smtClean="0">
                <a:solidFill>
                  <a:schemeClr val="tx1"/>
                </a:solidFill>
                <a:effectLst/>
                <a:latin typeface="+mn-lt"/>
                <a:ea typeface="+mn-ea"/>
                <a:cs typeface="+mn-cs"/>
              </a:rPr>
              <a:t>Idea of blaming coworker for my own mistakes </a:t>
            </a:r>
          </a:p>
          <a:p>
            <a:r>
              <a:rPr lang="en-US" sz="1200" b="1" kern="1200" dirty="0" smtClean="0">
                <a:solidFill>
                  <a:schemeClr val="tx1"/>
                </a:solidFill>
                <a:effectLst/>
                <a:latin typeface="+mn-lt"/>
                <a:ea typeface="+mn-ea"/>
                <a:cs typeface="+mn-cs"/>
              </a:rPr>
              <a:t>Doubts about safety at home and In car </a:t>
            </a:r>
          </a:p>
          <a:p>
            <a:r>
              <a:rPr lang="en-US" sz="1200" kern="1200" dirty="0" smtClean="0">
                <a:solidFill>
                  <a:schemeClr val="tx1"/>
                </a:solidFill>
                <a:effectLst/>
                <a:latin typeface="+mn-lt"/>
                <a:ea typeface="+mn-ea"/>
                <a:cs typeface="+mn-cs"/>
              </a:rPr>
              <a:t>Thought that I left door unlocked </a:t>
            </a:r>
          </a:p>
          <a:p>
            <a:r>
              <a:rPr lang="en-US" sz="1200" kern="1200" dirty="0" smtClean="0">
                <a:solidFill>
                  <a:schemeClr val="tx1"/>
                </a:solidFill>
                <a:effectLst/>
                <a:latin typeface="+mn-lt"/>
                <a:ea typeface="+mn-ea"/>
                <a:cs typeface="+mn-cs"/>
              </a:rPr>
              <a:t>Thought that I haven't locked the house up properly </a:t>
            </a:r>
          </a:p>
          <a:p>
            <a:r>
              <a:rPr lang="en-US" sz="1200" kern="1200" dirty="0" smtClean="0">
                <a:solidFill>
                  <a:schemeClr val="tx1"/>
                </a:solidFill>
                <a:effectLst/>
                <a:latin typeface="+mn-lt"/>
                <a:ea typeface="+mn-ea"/>
                <a:cs typeface="+mn-cs"/>
              </a:rPr>
              <a:t>Thought of my house getting broken into while I'm not home </a:t>
            </a:r>
          </a:p>
          <a:p>
            <a:r>
              <a:rPr lang="en-US" sz="1200" kern="1200" dirty="0" smtClean="0">
                <a:solidFill>
                  <a:schemeClr val="tx1"/>
                </a:solidFill>
                <a:effectLst/>
                <a:latin typeface="+mn-lt"/>
                <a:ea typeface="+mn-ea"/>
                <a:cs typeface="+mn-cs"/>
              </a:rPr>
              <a:t>Thought that I left appliance on and caused a fire </a:t>
            </a:r>
          </a:p>
          <a:p>
            <a:r>
              <a:rPr lang="en-US" sz="1200" kern="1200" dirty="0" smtClean="0">
                <a:solidFill>
                  <a:schemeClr val="tx1"/>
                </a:solidFill>
                <a:effectLst/>
                <a:latin typeface="+mn-lt"/>
                <a:ea typeface="+mn-ea"/>
                <a:cs typeface="+mn-cs"/>
              </a:rPr>
              <a:t>Thought that I left iron on </a:t>
            </a:r>
          </a:p>
          <a:p>
            <a:r>
              <a:rPr lang="en-US" sz="1200" kern="1200" dirty="0" smtClean="0">
                <a:solidFill>
                  <a:schemeClr val="tx1"/>
                </a:solidFill>
                <a:effectLst/>
                <a:latin typeface="+mn-lt"/>
                <a:ea typeface="+mn-ea"/>
                <a:cs typeface="+mn-cs"/>
              </a:rPr>
              <a:t>Thought of leaving my crimper on the carpet and forgetting to pull out plug </a:t>
            </a:r>
          </a:p>
          <a:p>
            <a:r>
              <a:rPr lang="en-US" sz="1200" kern="1200" dirty="0" smtClean="0">
                <a:solidFill>
                  <a:schemeClr val="tx1"/>
                </a:solidFill>
                <a:effectLst/>
                <a:latin typeface="+mn-lt"/>
                <a:ea typeface="+mn-ea"/>
                <a:cs typeface="+mn-cs"/>
              </a:rPr>
              <a:t>Thought of electrical appliances catching fire while I'm not home </a:t>
            </a:r>
          </a:p>
          <a:p>
            <a:r>
              <a:rPr lang="en-US" sz="1200" kern="1200" dirty="0" smtClean="0">
                <a:solidFill>
                  <a:schemeClr val="tx1"/>
                </a:solidFill>
                <a:effectLst/>
                <a:latin typeface="+mn-lt"/>
                <a:ea typeface="+mn-ea"/>
                <a:cs typeface="+mn-cs"/>
              </a:rPr>
              <a:t>Thought of having left heater and stove on and causing a fire </a:t>
            </a:r>
          </a:p>
          <a:p>
            <a:r>
              <a:rPr lang="en-US" sz="1200" kern="1200" dirty="0" smtClean="0">
                <a:solidFill>
                  <a:schemeClr val="tx1"/>
                </a:solidFill>
                <a:effectLst/>
                <a:latin typeface="+mn-lt"/>
                <a:ea typeface="+mn-ea"/>
                <a:cs typeface="+mn-cs"/>
              </a:rPr>
              <a:t>Thought that my house has burned down and I've lost everything I own </a:t>
            </a:r>
          </a:p>
          <a:p>
            <a:r>
              <a:rPr lang="en-US" sz="1200" kern="1200" dirty="0" smtClean="0">
                <a:solidFill>
                  <a:schemeClr val="tx1"/>
                </a:solidFill>
                <a:effectLst/>
                <a:latin typeface="+mn-lt"/>
                <a:ea typeface="+mn-ea"/>
                <a:cs typeface="+mn-cs"/>
              </a:rPr>
              <a:t>Thoughts that I didn't correctly put out an open fire </a:t>
            </a:r>
          </a:p>
          <a:p>
            <a:r>
              <a:rPr lang="en-US" sz="1200" kern="1200" dirty="0" smtClean="0">
                <a:solidFill>
                  <a:schemeClr val="tx1"/>
                </a:solidFill>
                <a:effectLst/>
                <a:latin typeface="+mn-lt"/>
                <a:ea typeface="+mn-ea"/>
                <a:cs typeface="+mn-cs"/>
              </a:rPr>
              <a:t>Thoughts I've left something on or unlocked </a:t>
            </a:r>
          </a:p>
          <a:p>
            <a:r>
              <a:rPr lang="en-US" sz="1200" kern="1200" dirty="0" smtClean="0">
                <a:solidFill>
                  <a:schemeClr val="tx1"/>
                </a:solidFill>
                <a:effectLst/>
                <a:latin typeface="+mn-lt"/>
                <a:ea typeface="+mn-ea"/>
                <a:cs typeface="+mn-cs"/>
              </a:rPr>
              <a:t>Thought that I have left the electric blanket on </a:t>
            </a:r>
          </a:p>
          <a:p>
            <a:r>
              <a:rPr lang="en-US" sz="1200" kern="1200" dirty="0" smtClean="0">
                <a:solidFill>
                  <a:schemeClr val="tx1"/>
                </a:solidFill>
                <a:effectLst/>
                <a:latin typeface="+mn-lt"/>
                <a:ea typeface="+mn-ea"/>
                <a:cs typeface="+mn-cs"/>
              </a:rPr>
              <a:t>Thought that I have left car unlocked </a:t>
            </a:r>
          </a:p>
          <a:p>
            <a:r>
              <a:rPr lang="en-US" sz="1200" kern="1200" dirty="0" smtClean="0">
                <a:solidFill>
                  <a:schemeClr val="tx1"/>
                </a:solidFill>
                <a:effectLst/>
                <a:latin typeface="+mn-lt"/>
                <a:ea typeface="+mn-ea"/>
                <a:cs typeface="+mn-cs"/>
              </a:rPr>
              <a:t>Thought that I haven't put my hand brake on properly and my car will crash into traffic while I'm away </a:t>
            </a:r>
          </a:p>
          <a:p>
            <a:r>
              <a:rPr lang="en-US" sz="1200" kern="1200" dirty="0" smtClean="0">
                <a:solidFill>
                  <a:schemeClr val="tx1"/>
                </a:solidFill>
                <a:effectLst/>
                <a:latin typeface="+mn-lt"/>
                <a:ea typeface="+mn-ea"/>
                <a:cs typeface="+mn-cs"/>
              </a:rPr>
              <a:t>Thought that I lost my car key and caused the car to get stolen </a:t>
            </a:r>
          </a:p>
          <a:p>
            <a:r>
              <a:rPr lang="en-US" sz="1200" kern="1200" dirty="0" smtClean="0">
                <a:solidFill>
                  <a:schemeClr val="tx1"/>
                </a:solidFill>
                <a:effectLst/>
                <a:latin typeface="+mn-lt"/>
                <a:ea typeface="+mn-ea"/>
                <a:cs typeface="+mn-cs"/>
              </a:rPr>
              <a:t>Thought that I forgot to pay for parking </a:t>
            </a:r>
          </a:p>
          <a:p>
            <a:r>
              <a:rPr lang="en-US" sz="1200" kern="1200" dirty="0" smtClean="0">
                <a:solidFill>
                  <a:schemeClr val="tx1"/>
                </a:solidFill>
                <a:effectLst/>
                <a:latin typeface="+mn-lt"/>
                <a:ea typeface="+mn-ea"/>
                <a:cs typeface="+mn-cs"/>
              </a:rPr>
              <a:t>Thought that someone will break in and hurt self or family </a:t>
            </a:r>
          </a:p>
          <a:p>
            <a:r>
              <a:rPr lang="en-US" sz="1200" kern="1200" dirty="0" smtClean="0">
                <a:solidFill>
                  <a:schemeClr val="tx1"/>
                </a:solidFill>
                <a:effectLst/>
                <a:latin typeface="+mn-lt"/>
                <a:ea typeface="+mn-ea"/>
                <a:cs typeface="+mn-cs"/>
              </a:rPr>
              <a:t>Thought that I left car lights on </a:t>
            </a:r>
          </a:p>
          <a:p>
            <a:r>
              <a:rPr lang="en-US" sz="1200" b="1" kern="1200" dirty="0" smtClean="0">
                <a:solidFill>
                  <a:schemeClr val="tx1"/>
                </a:solidFill>
                <a:effectLst/>
                <a:latin typeface="+mn-lt"/>
                <a:ea typeface="+mn-ea"/>
                <a:cs typeface="+mn-cs"/>
              </a:rPr>
              <a:t>Deviation from moral codes (intentional or non intentional) </a:t>
            </a:r>
          </a:p>
          <a:p>
            <a:pPr lvl="0"/>
            <a:r>
              <a:rPr lang="en-US" sz="1200" kern="1200" dirty="0" smtClean="0">
                <a:solidFill>
                  <a:schemeClr val="tx1"/>
                </a:solidFill>
                <a:effectLst/>
                <a:latin typeface="+mn-lt"/>
                <a:ea typeface="+mn-ea"/>
                <a:cs typeface="+mn-cs"/>
              </a:rPr>
              <a:t>Thought of doing something bad </a:t>
            </a:r>
          </a:p>
          <a:p>
            <a:pPr lvl="0"/>
            <a:r>
              <a:rPr lang="en-US" sz="1200" kern="1200" dirty="0" smtClean="0">
                <a:solidFill>
                  <a:schemeClr val="tx1"/>
                </a:solidFill>
                <a:effectLst/>
                <a:latin typeface="+mn-lt"/>
                <a:ea typeface="+mn-ea"/>
                <a:cs typeface="+mn-cs"/>
              </a:rPr>
              <a:t>Thought contrary to my moral beliefs </a:t>
            </a:r>
          </a:p>
          <a:p>
            <a:pPr lvl="0"/>
            <a:r>
              <a:rPr lang="en-US" sz="1200" kern="1200" dirty="0" smtClean="0">
                <a:solidFill>
                  <a:schemeClr val="tx1"/>
                </a:solidFill>
                <a:effectLst/>
                <a:latin typeface="+mn-lt"/>
                <a:ea typeface="+mn-ea"/>
                <a:cs typeface="+mn-cs"/>
              </a:rPr>
              <a:t>Thoughts which are contrary to religious beliefs </a:t>
            </a:r>
          </a:p>
          <a:p>
            <a:pPr lvl="0"/>
            <a:r>
              <a:rPr lang="en-US" sz="1200" kern="1200" dirty="0" smtClean="0">
                <a:solidFill>
                  <a:schemeClr val="tx1"/>
                </a:solidFill>
                <a:effectLst/>
                <a:latin typeface="+mn-lt"/>
                <a:ea typeface="+mn-ea"/>
                <a:cs typeface="+mn-cs"/>
              </a:rPr>
              <a:t>Being thoughtless about others </a:t>
            </a:r>
          </a:p>
          <a:p>
            <a:pPr lvl="0"/>
            <a:r>
              <a:rPr lang="en-US" sz="1200" kern="1200" dirty="0" smtClean="0">
                <a:solidFill>
                  <a:schemeClr val="tx1"/>
                </a:solidFill>
                <a:effectLst/>
                <a:latin typeface="+mn-lt"/>
                <a:ea typeface="+mn-ea"/>
                <a:cs typeface="+mn-cs"/>
              </a:rPr>
              <a:t>Idea of not being nice all the time to everyone </a:t>
            </a:r>
          </a:p>
          <a:p>
            <a:pPr lvl="0"/>
            <a:r>
              <a:rPr lang="en-US" sz="1200" kern="1200" dirty="0" smtClean="0">
                <a:solidFill>
                  <a:schemeClr val="tx1"/>
                </a:solidFill>
                <a:effectLst/>
                <a:latin typeface="+mn-lt"/>
                <a:ea typeface="+mn-ea"/>
                <a:cs typeface="+mn-cs"/>
              </a:rPr>
              <a:t>Thought of intense anger toward someone, related to a past experience </a:t>
            </a:r>
          </a:p>
          <a:p>
            <a:pPr lvl="0"/>
            <a:r>
              <a:rPr lang="en-US" sz="1200" kern="1200" dirty="0" smtClean="0">
                <a:solidFill>
                  <a:schemeClr val="tx1"/>
                </a:solidFill>
                <a:effectLst/>
                <a:latin typeface="+mn-lt"/>
                <a:ea typeface="+mn-ea"/>
                <a:cs typeface="+mn-cs"/>
              </a:rPr>
              <a:t>Hoping someone doesn't succeed </a:t>
            </a:r>
          </a:p>
          <a:p>
            <a:pPr lvl="0"/>
            <a:r>
              <a:rPr lang="en-US" sz="1200" kern="1200" dirty="0" smtClean="0">
                <a:solidFill>
                  <a:schemeClr val="tx1"/>
                </a:solidFill>
                <a:effectLst/>
                <a:latin typeface="+mn-lt"/>
                <a:ea typeface="+mn-ea"/>
                <a:cs typeface="+mn-cs"/>
              </a:rPr>
              <a:t>Thinking I'm better than other people </a:t>
            </a:r>
          </a:p>
          <a:p>
            <a:pPr lvl="0"/>
            <a:r>
              <a:rPr lang="en-US" sz="1200" kern="1200" dirty="0" smtClean="0">
                <a:solidFill>
                  <a:schemeClr val="tx1"/>
                </a:solidFill>
                <a:effectLst/>
                <a:latin typeface="+mn-lt"/>
                <a:ea typeface="+mn-ea"/>
                <a:cs typeface="+mn-cs"/>
              </a:rPr>
              <a:t>Thought of turning my back on a friend </a:t>
            </a:r>
          </a:p>
          <a:p>
            <a:r>
              <a:rPr lang="en-US" sz="1200" b="1" kern="1200" dirty="0" smtClean="0">
                <a:solidFill>
                  <a:schemeClr val="tx1"/>
                </a:solidFill>
                <a:effectLst/>
                <a:latin typeface="+mn-lt"/>
                <a:ea typeface="+mn-ea"/>
                <a:cs typeface="+mn-cs"/>
              </a:rPr>
              <a:t>Losing control or acting out of character </a:t>
            </a:r>
          </a:p>
          <a:p>
            <a:pPr lvl="0"/>
            <a:r>
              <a:rPr lang="en-US" sz="1200" kern="1200" dirty="0" smtClean="0">
                <a:solidFill>
                  <a:schemeClr val="tx1"/>
                </a:solidFill>
                <a:effectLst/>
                <a:latin typeface="+mn-lt"/>
                <a:ea typeface="+mn-ea"/>
                <a:cs typeface="+mn-cs"/>
              </a:rPr>
              <a:t>Thought of being on a swing and not being able to mentally control it; it goes around instead of backwards and forwards </a:t>
            </a:r>
          </a:p>
          <a:p>
            <a:pPr lvl="0"/>
            <a:r>
              <a:rPr lang="en-US" sz="1200" kern="1200" dirty="0" smtClean="0">
                <a:solidFill>
                  <a:schemeClr val="tx1"/>
                </a:solidFill>
                <a:effectLst/>
                <a:latin typeface="+mn-lt"/>
                <a:ea typeface="+mn-ea"/>
                <a:cs typeface="+mn-cs"/>
              </a:rPr>
              <a:t>Image of myself singing at friend's funeral </a:t>
            </a:r>
          </a:p>
          <a:p>
            <a:pPr lvl="0"/>
            <a:r>
              <a:rPr lang="en-US" sz="1200" kern="1200" dirty="0" smtClean="0">
                <a:solidFill>
                  <a:schemeClr val="tx1"/>
                </a:solidFill>
                <a:effectLst/>
                <a:latin typeface="+mn-lt"/>
                <a:ea typeface="+mn-ea"/>
                <a:cs typeface="+mn-cs"/>
              </a:rPr>
              <a:t>Impulse to do something out of character </a:t>
            </a:r>
          </a:p>
          <a:p>
            <a:pPr lvl="0"/>
            <a:r>
              <a:rPr lang="en-US" sz="1200" kern="1200" dirty="0" smtClean="0">
                <a:solidFill>
                  <a:schemeClr val="tx1"/>
                </a:solidFill>
                <a:effectLst/>
                <a:latin typeface="+mn-lt"/>
                <a:ea typeface="+mn-ea"/>
                <a:cs typeface="+mn-cs"/>
              </a:rPr>
              <a:t>Thought that I'll get out of control </a:t>
            </a:r>
          </a:p>
          <a:p>
            <a:pPr lvl="0"/>
            <a:r>
              <a:rPr lang="en-US" sz="1200" kern="1200" dirty="0" smtClean="0">
                <a:solidFill>
                  <a:schemeClr val="tx1"/>
                </a:solidFill>
                <a:effectLst/>
                <a:latin typeface="+mn-lt"/>
                <a:ea typeface="+mn-ea"/>
                <a:cs typeface="+mn-cs"/>
              </a:rPr>
              <a:t>Thoughts of smashing a table full of crafts made of glass </a:t>
            </a:r>
          </a:p>
          <a:p>
            <a:pPr lvl="0"/>
            <a:r>
              <a:rPr lang="en-US" sz="1200" kern="1200" dirty="0" smtClean="0">
                <a:solidFill>
                  <a:schemeClr val="tx1"/>
                </a:solidFill>
                <a:effectLst/>
                <a:latin typeface="+mn-lt"/>
                <a:ea typeface="+mn-ea"/>
                <a:cs typeface="+mn-cs"/>
              </a:rPr>
              <a:t>Thought of doing something dramatic like robbing a bank </a:t>
            </a:r>
          </a:p>
          <a:p>
            <a:r>
              <a:rPr lang="en-US" sz="1200" b="1" kern="1200" dirty="0" smtClean="0">
                <a:solidFill>
                  <a:schemeClr val="tx1"/>
                </a:solidFill>
                <a:effectLst/>
                <a:latin typeface="+mn-lt"/>
                <a:ea typeface="+mn-ea"/>
                <a:cs typeface="+mn-cs"/>
              </a:rPr>
              <a:t>Doubts about memory </a:t>
            </a:r>
          </a:p>
          <a:p>
            <a:pPr lvl="0"/>
            <a:r>
              <a:rPr lang="en-US" sz="1200" kern="1200" dirty="0" smtClean="0">
                <a:solidFill>
                  <a:schemeClr val="tx1"/>
                </a:solidFill>
                <a:effectLst/>
                <a:latin typeface="+mn-lt"/>
                <a:ea typeface="+mn-ea"/>
                <a:cs typeface="+mn-cs"/>
              </a:rPr>
              <a:t>Thoughts that I have forgotten something I need when I already .checked </a:t>
            </a:r>
          </a:p>
          <a:p>
            <a:pPr lvl="0"/>
            <a:r>
              <a:rPr lang="en-US" sz="1200" kern="1200" dirty="0" smtClean="0">
                <a:solidFill>
                  <a:schemeClr val="tx1"/>
                </a:solidFill>
                <a:effectLst/>
                <a:latin typeface="+mn-lt"/>
                <a:ea typeface="+mn-ea"/>
                <a:cs typeface="+mn-cs"/>
              </a:rPr>
              <a:t>Thought that I've forgotten something once I've left home </a:t>
            </a:r>
          </a:p>
          <a:p>
            <a:pPr lvl="0"/>
            <a:r>
              <a:rPr lang="en-US" sz="1200" kern="1200" dirty="0" smtClean="0">
                <a:solidFill>
                  <a:schemeClr val="tx1"/>
                </a:solidFill>
                <a:effectLst/>
                <a:latin typeface="+mn-lt"/>
                <a:ea typeface="+mn-ea"/>
                <a:cs typeface="+mn-cs"/>
              </a:rPr>
              <a:t>Thought of locking my keys inside my house </a:t>
            </a:r>
          </a:p>
          <a:p>
            <a:pPr lvl="0"/>
            <a:r>
              <a:rPr lang="en-US" sz="1200" kern="1200" dirty="0" smtClean="0">
                <a:solidFill>
                  <a:schemeClr val="tx1"/>
                </a:solidFill>
                <a:effectLst/>
                <a:latin typeface="+mn-lt"/>
                <a:ea typeface="+mn-ea"/>
                <a:cs typeface="+mn-cs"/>
              </a:rPr>
              <a:t>Thought that I've forgotten something important </a:t>
            </a:r>
          </a:p>
          <a:p>
            <a:pPr lvl="0"/>
            <a:r>
              <a:rPr lang="en-US" sz="1200" kern="1200" dirty="0" smtClean="0">
                <a:solidFill>
                  <a:schemeClr val="tx1"/>
                </a:solidFill>
                <a:effectLst/>
                <a:latin typeface="+mn-lt"/>
                <a:ea typeface="+mn-ea"/>
                <a:cs typeface="+mn-cs"/>
              </a:rPr>
              <a:t>Thought that I don't have my bus money when I know I do </a:t>
            </a:r>
          </a:p>
          <a:p>
            <a:pPr lvl="0"/>
            <a:r>
              <a:rPr lang="en-US" sz="1200" kern="1200" dirty="0" smtClean="0">
                <a:solidFill>
                  <a:schemeClr val="tx1"/>
                </a:solidFill>
                <a:effectLst/>
                <a:latin typeface="+mn-lt"/>
                <a:ea typeface="+mn-ea"/>
                <a:cs typeface="+mn-cs"/>
              </a:rPr>
              <a:t>Thought that I haven't got any money when it's time to pay for something </a:t>
            </a:r>
          </a:p>
          <a:p>
            <a:r>
              <a:rPr lang="en-US" sz="1200" b="1" kern="1200" dirty="0" smtClean="0">
                <a:solidFill>
                  <a:schemeClr val="tx1"/>
                </a:solidFill>
                <a:effectLst/>
                <a:latin typeface="+mn-lt"/>
                <a:ea typeface="+mn-ea"/>
                <a:cs typeface="+mn-cs"/>
              </a:rPr>
              <a:t>Impulse to leave </a:t>
            </a:r>
          </a:p>
          <a:p>
            <a:pPr lvl="0"/>
            <a:r>
              <a:rPr lang="en-US" sz="1200" kern="1200" dirty="0" smtClean="0">
                <a:solidFill>
                  <a:schemeClr val="tx1"/>
                </a:solidFill>
                <a:effectLst/>
                <a:latin typeface="+mn-lt"/>
                <a:ea typeface="+mn-ea"/>
                <a:cs typeface="+mn-cs"/>
              </a:rPr>
              <a:t>Impulse to just keep driving and never tell anyone I was leaving </a:t>
            </a:r>
          </a:p>
          <a:p>
            <a:pPr lvl="0"/>
            <a:r>
              <a:rPr lang="en-US" sz="1200" kern="1200" dirty="0" smtClean="0">
                <a:solidFill>
                  <a:schemeClr val="tx1"/>
                </a:solidFill>
                <a:effectLst/>
                <a:latin typeface="+mn-lt"/>
                <a:ea typeface="+mn-ea"/>
                <a:cs typeface="+mn-cs"/>
              </a:rPr>
              <a:t>Impulse to pack my bags, go overseas, and cut off all ties </a:t>
            </a:r>
          </a:p>
          <a:p>
            <a:pPr lvl="0"/>
            <a:r>
              <a:rPr lang="en-US" sz="1200" kern="1200" dirty="0" smtClean="0">
                <a:solidFill>
                  <a:schemeClr val="tx1"/>
                </a:solidFill>
                <a:effectLst/>
                <a:latin typeface="+mn-lt"/>
                <a:ea typeface="+mn-ea"/>
                <a:cs typeface="+mn-cs"/>
              </a:rPr>
              <a:t>Image of running away from home </a:t>
            </a:r>
          </a:p>
          <a:p>
            <a:pPr lvl="0"/>
            <a:r>
              <a:rPr lang="en-US" sz="1200" kern="1200" dirty="0" smtClean="0">
                <a:solidFill>
                  <a:schemeClr val="tx1"/>
                </a:solidFill>
                <a:effectLst/>
                <a:latin typeface="+mn-lt"/>
                <a:ea typeface="+mn-ea"/>
                <a:cs typeface="+mn-cs"/>
              </a:rPr>
              <a:t>Impulse to drop everything and lead a different life </a:t>
            </a:r>
          </a:p>
          <a:p>
            <a:r>
              <a:rPr lang="en-US" sz="1200" b="1" kern="1200" dirty="0" smtClean="0">
                <a:solidFill>
                  <a:schemeClr val="tx1"/>
                </a:solidFill>
                <a:effectLst/>
                <a:latin typeface="+mn-lt"/>
                <a:ea typeface="+mn-ea"/>
                <a:cs typeface="+mn-cs"/>
              </a:rPr>
              <a:t>General negative thoughts and thoughts about failure </a:t>
            </a:r>
          </a:p>
          <a:p>
            <a:r>
              <a:rPr lang="en-US" sz="1200" kern="1200" dirty="0" smtClean="0">
                <a:solidFill>
                  <a:schemeClr val="tx1"/>
                </a:solidFill>
                <a:effectLst/>
                <a:latin typeface="+mn-lt"/>
                <a:ea typeface="+mn-ea"/>
                <a:cs typeface="+mn-cs"/>
              </a:rPr>
              <a:t>Thought of my father losing everything he has worked for </a:t>
            </a:r>
          </a:p>
          <a:p>
            <a:r>
              <a:rPr lang="en-US" sz="1200" kern="1200" dirty="0" smtClean="0">
                <a:solidFill>
                  <a:schemeClr val="tx1"/>
                </a:solidFill>
                <a:effectLst/>
                <a:latin typeface="+mn-lt"/>
                <a:ea typeface="+mn-ea"/>
                <a:cs typeface="+mn-cs"/>
              </a:rPr>
              <a:t>Thoughts of being alone with no one </a:t>
            </a:r>
          </a:p>
          <a:p>
            <a:r>
              <a:rPr lang="en-US" sz="1200" kern="1200" dirty="0" smtClean="0">
                <a:solidFill>
                  <a:schemeClr val="tx1"/>
                </a:solidFill>
                <a:effectLst/>
                <a:latin typeface="+mn-lt"/>
                <a:ea typeface="+mn-ea"/>
                <a:cs typeface="+mn-cs"/>
              </a:rPr>
              <a:t>Thought that I will leave everything to the last minute and fail the university year </a:t>
            </a:r>
          </a:p>
          <a:p>
            <a:r>
              <a:rPr lang="en-US" sz="1200" kern="1200" dirty="0" smtClean="0">
                <a:solidFill>
                  <a:schemeClr val="tx1"/>
                </a:solidFill>
                <a:effectLst/>
                <a:latin typeface="+mn-lt"/>
                <a:ea typeface="+mn-ea"/>
                <a:cs typeface="+mn-cs"/>
              </a:rPr>
              <a:t>Thought of past embarrassment, humiliation, or failure </a:t>
            </a:r>
          </a:p>
          <a:p>
            <a:r>
              <a:rPr lang="en-US" sz="1200" kern="1200" dirty="0" smtClean="0">
                <a:solidFill>
                  <a:schemeClr val="tx1"/>
                </a:solidFill>
                <a:effectLst/>
                <a:latin typeface="+mn-lt"/>
                <a:ea typeface="+mn-ea"/>
                <a:cs typeface="+mn-cs"/>
              </a:rPr>
              <a:t>Thought of upsetting incident </a:t>
            </a:r>
          </a:p>
          <a:p>
            <a:r>
              <a:rPr lang="en-US" sz="1200" kern="1200" dirty="0" smtClean="0">
                <a:solidFill>
                  <a:schemeClr val="tx1"/>
                </a:solidFill>
                <a:effectLst/>
                <a:latin typeface="+mn-lt"/>
                <a:ea typeface="+mn-ea"/>
                <a:cs typeface="+mn-cs"/>
              </a:rPr>
              <a:t>Thought of disappointing friends </a:t>
            </a:r>
          </a:p>
          <a:p>
            <a:r>
              <a:rPr lang="en-US" sz="1200" kern="1200" dirty="0" smtClean="0">
                <a:solidFill>
                  <a:schemeClr val="tx1"/>
                </a:solidFill>
                <a:effectLst/>
                <a:latin typeface="+mn-lt"/>
                <a:ea typeface="+mn-ea"/>
                <a:cs typeface="+mn-cs"/>
              </a:rPr>
              <a:t>Thought of losing all my hair </a:t>
            </a:r>
          </a:p>
          <a:p>
            <a:r>
              <a:rPr lang="en-US" sz="1200" kern="1200" dirty="0" smtClean="0">
                <a:solidFill>
                  <a:schemeClr val="tx1"/>
                </a:solidFill>
                <a:effectLst/>
                <a:latin typeface="+mn-lt"/>
                <a:ea typeface="+mn-ea"/>
                <a:cs typeface="+mn-cs"/>
              </a:rPr>
              <a:t>Thought of myself becoming a worthless person </a:t>
            </a:r>
          </a:p>
          <a:p>
            <a:r>
              <a:rPr lang="en-US" sz="1200" kern="1200" dirty="0" smtClean="0">
                <a:solidFill>
                  <a:schemeClr val="tx1"/>
                </a:solidFill>
                <a:effectLst/>
                <a:latin typeface="+mn-lt"/>
                <a:ea typeface="+mn-ea"/>
                <a:cs typeface="+mn-cs"/>
              </a:rPr>
              <a:t>Thought of becoming homeless/a derelict </a:t>
            </a:r>
          </a:p>
          <a:p>
            <a:r>
              <a:rPr lang="en-US" sz="1200" b="1" kern="1200" dirty="0" smtClean="0">
                <a:solidFill>
                  <a:schemeClr val="tx1"/>
                </a:solidFill>
                <a:effectLst/>
                <a:latin typeface="+mn-lt"/>
                <a:ea typeface="+mn-ea"/>
                <a:cs typeface="+mn-cs"/>
              </a:rPr>
              <a:t>Sexual thoughts </a:t>
            </a:r>
          </a:p>
          <a:p>
            <a:pPr lvl="0"/>
            <a:r>
              <a:rPr lang="en-US" sz="1200" kern="1200" dirty="0" smtClean="0">
                <a:solidFill>
                  <a:schemeClr val="tx1"/>
                </a:solidFill>
                <a:effectLst/>
                <a:latin typeface="+mn-lt"/>
                <a:ea typeface="+mn-ea"/>
                <a:cs typeface="+mn-cs"/>
              </a:rPr>
              <a:t>Thoughts of acts of violence in sex </a:t>
            </a:r>
          </a:p>
          <a:p>
            <a:pPr lvl="0"/>
            <a:r>
              <a:rPr lang="en-US" sz="1200" kern="1200" dirty="0" smtClean="0">
                <a:solidFill>
                  <a:schemeClr val="tx1"/>
                </a:solidFill>
                <a:effectLst/>
                <a:latin typeface="+mn-lt"/>
                <a:ea typeface="+mn-ea"/>
                <a:cs typeface="+mn-cs"/>
              </a:rPr>
              <a:t>Sexual impulse toward attractive females, known and unknown </a:t>
            </a:r>
          </a:p>
          <a:p>
            <a:pPr lvl="0"/>
            <a:r>
              <a:rPr lang="en-US" sz="1200" kern="1200" dirty="0" smtClean="0">
                <a:solidFill>
                  <a:schemeClr val="tx1"/>
                </a:solidFill>
                <a:effectLst/>
                <a:latin typeface="+mn-lt"/>
                <a:ea typeface="+mn-ea"/>
                <a:cs typeface="+mn-cs"/>
              </a:rPr>
              <a:t>Thought of "unnatural" sexual acts </a:t>
            </a:r>
          </a:p>
          <a:p>
            <a:pPr lvl="0"/>
            <a:r>
              <a:rPr lang="en-US" sz="1200" kern="1200" dirty="0" smtClean="0">
                <a:solidFill>
                  <a:schemeClr val="tx1"/>
                </a:solidFill>
                <a:effectLst/>
                <a:latin typeface="+mn-lt"/>
                <a:ea typeface="+mn-ea"/>
                <a:cs typeface="+mn-cs"/>
              </a:rPr>
              <a:t>Impulse to sexually assault a female, known and unknown </a:t>
            </a:r>
          </a:p>
          <a:p>
            <a:pPr lvl="0"/>
            <a:r>
              <a:rPr lang="en-US" sz="1200" kern="1200" dirty="0" smtClean="0">
                <a:solidFill>
                  <a:schemeClr val="tx1"/>
                </a:solidFill>
                <a:effectLst/>
                <a:latin typeface="+mn-lt"/>
                <a:ea typeface="+mn-ea"/>
                <a:cs typeface="+mn-cs"/>
              </a:rPr>
              <a:t>Impulse to engage in sexual practices that involve pain to the partner </a:t>
            </a:r>
          </a:p>
          <a:p>
            <a:pPr lvl="0"/>
            <a:r>
              <a:rPr lang="en-US" sz="1200" kern="1200" dirty="0" smtClean="0">
                <a:solidFill>
                  <a:schemeClr val="tx1"/>
                </a:solidFill>
                <a:effectLst/>
                <a:latin typeface="+mn-lt"/>
                <a:ea typeface="+mn-ea"/>
                <a:cs typeface="+mn-cs"/>
              </a:rPr>
              <a:t>Image involving sex with inappropriate partners </a:t>
            </a:r>
          </a:p>
          <a:p>
            <a:pPr lvl="0"/>
            <a:r>
              <a:rPr lang="en-US" sz="1200" kern="1200" dirty="0" smtClean="0">
                <a:solidFill>
                  <a:schemeClr val="tx1"/>
                </a:solidFill>
                <a:effectLst/>
                <a:latin typeface="+mn-lt"/>
                <a:ea typeface="+mn-ea"/>
                <a:cs typeface="+mn-cs"/>
              </a:rPr>
              <a:t>Image of penis </a:t>
            </a:r>
          </a:p>
          <a:p>
            <a:pPr lvl="0"/>
            <a:r>
              <a:rPr lang="en-US" sz="1200" kern="1200" dirty="0" smtClean="0">
                <a:solidFill>
                  <a:schemeClr val="tx1"/>
                </a:solidFill>
                <a:effectLst/>
                <a:latin typeface="+mn-lt"/>
                <a:ea typeface="+mn-ea"/>
                <a:cs typeface="+mn-cs"/>
              </a:rPr>
              <a:t>Image of sex with the ugly people on the bus </a:t>
            </a:r>
          </a:p>
          <a:p>
            <a:pPr lvl="0"/>
            <a:r>
              <a:rPr lang="en-US" sz="1200" kern="1200" dirty="0" smtClean="0">
                <a:solidFill>
                  <a:schemeClr val="tx1"/>
                </a:solidFill>
                <a:effectLst/>
                <a:latin typeface="+mn-lt"/>
                <a:ea typeface="+mn-ea"/>
                <a:cs typeface="+mn-cs"/>
              </a:rPr>
              <a:t>Unwanted sexual urge/image </a:t>
            </a:r>
          </a:p>
          <a:p>
            <a:pPr lvl="0"/>
            <a:r>
              <a:rPr lang="en-US" sz="1200" kern="1200" dirty="0" smtClean="0">
                <a:solidFill>
                  <a:schemeClr val="tx1"/>
                </a:solidFill>
                <a:effectLst/>
                <a:latin typeface="+mn-lt"/>
                <a:ea typeface="+mn-ea"/>
                <a:cs typeface="+mn-cs"/>
              </a:rPr>
              <a:t>Thought of sex with stepsister </a:t>
            </a:r>
          </a:p>
          <a:p>
            <a:pPr lvl="0"/>
            <a:r>
              <a:rPr lang="en-US" sz="1200" kern="1200" dirty="0" smtClean="0">
                <a:solidFill>
                  <a:schemeClr val="tx1"/>
                </a:solidFill>
                <a:effectLst/>
                <a:latin typeface="+mn-lt"/>
                <a:ea typeface="+mn-ea"/>
                <a:cs typeface="+mn-cs"/>
              </a:rPr>
              <a:t>Image of sex with a teacher </a:t>
            </a:r>
          </a:p>
          <a:p>
            <a:pPr lvl="0"/>
            <a:r>
              <a:rPr lang="en-US" sz="1200" kern="1200" dirty="0" smtClean="0">
                <a:solidFill>
                  <a:schemeClr val="tx1"/>
                </a:solidFill>
                <a:effectLst/>
                <a:latin typeface="+mn-lt"/>
                <a:ea typeface="+mn-ea"/>
                <a:cs typeface="+mn-cs"/>
              </a:rPr>
              <a:t>Image of cheating on partner </a:t>
            </a:r>
          </a:p>
          <a:p>
            <a:pPr lvl="0"/>
            <a:r>
              <a:rPr lang="en-US" sz="1200" kern="1200" dirty="0" smtClean="0">
                <a:solidFill>
                  <a:schemeClr val="tx1"/>
                </a:solidFill>
                <a:effectLst/>
                <a:latin typeface="+mn-lt"/>
                <a:ea typeface="+mn-ea"/>
                <a:cs typeface="+mn-cs"/>
              </a:rPr>
              <a:t>Thought of sleeping with someone I don't like </a:t>
            </a:r>
          </a:p>
          <a:p>
            <a:pPr lvl="0"/>
            <a:r>
              <a:rPr lang="en-US" sz="1200" kern="1200" dirty="0" smtClean="0">
                <a:solidFill>
                  <a:schemeClr val="tx1"/>
                </a:solidFill>
                <a:effectLst/>
                <a:latin typeface="+mn-lt"/>
                <a:ea typeface="+mn-ea"/>
                <a:cs typeface="+mn-cs"/>
              </a:rPr>
              <a:t>Image of sex with opposite-sex friend </a:t>
            </a:r>
          </a:p>
          <a:p>
            <a:r>
              <a:rPr lang="en-US" sz="1200" b="1" kern="1200" dirty="0" smtClean="0">
                <a:solidFill>
                  <a:schemeClr val="tx1"/>
                </a:solidFill>
                <a:effectLst/>
                <a:latin typeface="+mn-lt"/>
                <a:ea typeface="+mn-ea"/>
                <a:cs typeface="+mn-cs"/>
              </a:rPr>
              <a:t>Symmetry/exactness/rightness thoughts </a:t>
            </a:r>
          </a:p>
          <a:p>
            <a:pPr lvl="0"/>
            <a:r>
              <a:rPr lang="en-US" sz="1200" kern="1200" dirty="0" smtClean="0">
                <a:solidFill>
                  <a:schemeClr val="tx1"/>
                </a:solidFill>
                <a:effectLst/>
                <a:latin typeface="+mn-lt"/>
                <a:ea typeface="+mn-ea"/>
                <a:cs typeface="+mn-cs"/>
              </a:rPr>
              <a:t>Thought about objects not arranged perfectly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From Wilhelm and </a:t>
            </a:r>
            <a:r>
              <a:rPr lang="en-US" sz="1200" kern="1200" dirty="0" err="1" smtClean="0">
                <a:solidFill>
                  <a:schemeClr val="tx1"/>
                </a:solidFill>
                <a:effectLst/>
                <a:latin typeface="+mn-lt"/>
                <a:ea typeface="+mn-ea"/>
                <a:cs typeface="+mn-cs"/>
              </a:rPr>
              <a:t>STeketee</a:t>
            </a:r>
            <a:r>
              <a:rPr lang="en-US" sz="1200" kern="1200" dirty="0" smtClean="0">
                <a:solidFill>
                  <a:schemeClr val="tx1"/>
                </a:solidFill>
                <a:effectLst/>
                <a:latin typeface="+mn-lt"/>
                <a:ea typeface="+mn-ea"/>
                <a:cs typeface="+mn-cs"/>
              </a:rPr>
              <a:t> index. Compiled with permission from </a:t>
            </a:r>
            <a:r>
              <a:rPr lang="en-US" sz="1200" kern="1200" dirty="0" err="1" smtClean="0">
                <a:solidFill>
                  <a:schemeClr val="tx1"/>
                </a:solidFill>
                <a:effectLst/>
                <a:latin typeface="+mn-lt"/>
                <a:ea typeface="+mn-ea"/>
                <a:cs typeface="+mn-cs"/>
              </a:rPr>
              <a:t>Kyrios</a:t>
            </a:r>
            <a:r>
              <a:rPr lang="en-US" sz="1200" kern="1200" dirty="0" smtClean="0">
                <a:solidFill>
                  <a:schemeClr val="tx1"/>
                </a:solidFill>
                <a:effectLst/>
                <a:latin typeface="+mn-lt"/>
                <a:ea typeface="+mn-ea"/>
                <a:cs typeface="+mn-cs"/>
              </a:rPr>
              <a:t> (personal communication, 2000), </a:t>
            </a:r>
            <a:r>
              <a:rPr lang="en-US" sz="1200" kern="1200" dirty="0" err="1" smtClean="0">
                <a:solidFill>
                  <a:schemeClr val="tx1"/>
                </a:solidFill>
                <a:effectLst/>
                <a:latin typeface="+mn-lt"/>
                <a:ea typeface="+mn-ea"/>
                <a:cs typeface="+mn-cs"/>
              </a:rPr>
              <a:t>Thordarson</a:t>
            </a:r>
            <a:r>
              <a:rPr lang="en-US" sz="1200" kern="1200" dirty="0" smtClean="0">
                <a:solidFill>
                  <a:schemeClr val="tx1"/>
                </a:solidFill>
                <a:effectLst/>
                <a:latin typeface="+mn-lt"/>
                <a:ea typeface="+mn-ea"/>
                <a:cs typeface="+mn-cs"/>
              </a:rPr>
              <a:t> (personal communication, 1999), and </a:t>
            </a:r>
            <a:r>
              <a:rPr lang="en-US" sz="1200" kern="1200" dirty="0" err="1" smtClean="0">
                <a:solidFill>
                  <a:schemeClr val="tx1"/>
                </a:solidFill>
                <a:effectLst/>
                <a:latin typeface="+mn-lt"/>
                <a:ea typeface="+mn-ea"/>
                <a:cs typeface="+mn-cs"/>
              </a:rPr>
              <a:t>Rachman</a:t>
            </a:r>
            <a:r>
              <a:rPr lang="en-US" sz="1200" kern="1200" dirty="0" smtClean="0">
                <a:solidFill>
                  <a:schemeClr val="tx1"/>
                </a:solidFill>
                <a:effectLst/>
                <a:latin typeface="+mn-lt"/>
                <a:ea typeface="+mn-ea"/>
                <a:cs typeface="+mn-cs"/>
              </a:rPr>
              <a:t> and de Silva (1978). </a:t>
            </a:r>
          </a:p>
          <a:p>
            <a:endParaRPr lang="en-US" baseline="0" dirty="0" smtClean="0"/>
          </a:p>
          <a:p>
            <a:r>
              <a:rPr lang="en-US" baseline="0" dirty="0" smtClean="0"/>
              <a:t>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26</a:t>
            </a:fld>
            <a:endParaRPr lang="en-US"/>
          </a:p>
        </p:txBody>
      </p:sp>
    </p:spTree>
    <p:extLst>
      <p:ext uri="{BB962C8B-B14F-4D97-AF65-F5344CB8AC3E}">
        <p14:creationId xmlns:p14="http://schemas.microsoft.com/office/powerpoint/2010/main" val="3892670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where the treatment problem</a:t>
            </a:r>
            <a:r>
              <a:rPr lang="en-US" sz="1200" kern="1200" baseline="0" dirty="0" smtClean="0">
                <a:solidFill>
                  <a:schemeClr val="tx1"/>
                </a:solidFill>
                <a:effectLst/>
                <a:latin typeface="+mn-lt"/>
                <a:ea typeface="+mn-ea"/>
                <a:cs typeface="+mn-cs"/>
              </a:rPr>
              <a:t> takes place. Why people don’t get better or they relapse. Hard to cause distress for parents and therapists.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Skill</a:t>
            </a:r>
            <a:r>
              <a:rPr lang="en-US" sz="1200" kern="1200" baseline="0" dirty="0" smtClean="0">
                <a:solidFill>
                  <a:schemeClr val="tx1"/>
                </a:solidFill>
                <a:effectLst/>
                <a:latin typeface="+mn-lt"/>
                <a:ea typeface="+mn-ea"/>
                <a:cs typeface="+mn-cs"/>
              </a:rPr>
              <a:t> training – social anxiety, inward/outward focus, eye contact, learning to chit-chat, establish rapport. </a:t>
            </a:r>
          </a:p>
          <a:p>
            <a:r>
              <a:rPr lang="en-US" sz="1200" kern="1200" baseline="0" dirty="0" smtClean="0">
                <a:solidFill>
                  <a:schemeClr val="tx1"/>
                </a:solidFill>
                <a:effectLst/>
                <a:latin typeface="+mn-lt"/>
                <a:ea typeface="+mn-ea"/>
                <a:cs typeface="+mn-cs"/>
              </a:rPr>
              <a:t>Essentials</a:t>
            </a:r>
          </a:p>
          <a:p>
            <a:r>
              <a:rPr lang="en-US" sz="1200" kern="1200" baseline="0" dirty="0" smtClean="0">
                <a:solidFill>
                  <a:schemeClr val="tx1"/>
                </a:solidFill>
                <a:effectLst/>
                <a:latin typeface="+mn-lt"/>
                <a:ea typeface="+mn-ea"/>
                <a:cs typeface="+mn-cs"/>
              </a:rPr>
              <a:t>Types 1) mental 2) virtual 3) in situation</a:t>
            </a:r>
          </a:p>
          <a:p>
            <a:r>
              <a:rPr lang="en-US" sz="1200" kern="1200" baseline="0" dirty="0" smtClean="0">
                <a:solidFill>
                  <a:schemeClr val="tx1"/>
                </a:solidFill>
                <a:effectLst/>
                <a:latin typeface="+mn-lt"/>
                <a:ea typeface="+mn-ea"/>
                <a:cs typeface="+mn-cs"/>
              </a:rPr>
              <a:t>Examples: 1) rehearse-I’ll take role of critic for example, 2) write out fear, record and play over and over, 3) interoceptive – panic guy avoided caffeine. Dizzy by spinning around Grover: http://</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=fengUNNoM04 4) go first – eat berries, playing with balloons, lick shoe</a:t>
            </a:r>
            <a:endParaRPr lang="en-US" sz="1200" kern="1200" dirty="0" smtClean="0">
              <a:solidFill>
                <a:schemeClr val="tx1"/>
              </a:solidFill>
              <a:effectLst/>
              <a:latin typeface="+mn-lt"/>
              <a:ea typeface="+mn-ea"/>
              <a:cs typeface="+mn-cs"/>
            </a:endParaRPr>
          </a:p>
          <a:p>
            <a:endParaRPr lang="en-US" dirty="0" smtClean="0"/>
          </a:p>
          <a:p>
            <a:endParaRPr lang="en-US" dirty="0" smtClean="0"/>
          </a:p>
          <a:p>
            <a:r>
              <a:rPr lang="en-US" dirty="0" smtClean="0"/>
              <a:t>Common therapeutic pitfalls*</a:t>
            </a:r>
          </a:p>
          <a:p>
            <a:pPr marL="228600" indent="-228600">
              <a:buAutoNum type="arabicPeriod"/>
            </a:pPr>
            <a:r>
              <a:rPr lang="en-US" dirty="0" smtClean="0"/>
              <a:t>Not encouraging patient to go far enough in exposures</a:t>
            </a:r>
          </a:p>
          <a:p>
            <a:pPr marL="228600" indent="-228600">
              <a:buAutoNum type="arabicPeriod"/>
            </a:pPr>
            <a:r>
              <a:rPr lang="en-US" dirty="0" smtClean="0"/>
              <a:t>Choosing the wrong form of exposure</a:t>
            </a:r>
          </a:p>
          <a:p>
            <a:pPr marL="228600" indent="-228600">
              <a:buAutoNum type="arabicPeriod"/>
            </a:pPr>
            <a:r>
              <a:rPr lang="en-US" dirty="0" smtClean="0"/>
              <a:t>Encouraging</a:t>
            </a:r>
            <a:r>
              <a:rPr lang="en-US" baseline="0" dirty="0" smtClean="0"/>
              <a:t> distraction during exposure</a:t>
            </a:r>
          </a:p>
          <a:p>
            <a:pPr marL="228600" indent="-228600">
              <a:buAutoNum type="arabicPeriod"/>
            </a:pPr>
            <a:r>
              <a:rPr lang="en-US" baseline="0" dirty="0" smtClean="0"/>
              <a:t>Providing reassurance</a:t>
            </a:r>
          </a:p>
          <a:p>
            <a:pPr marL="228600" indent="-228600">
              <a:buAutoNum type="arabicPeriod"/>
            </a:pPr>
            <a:r>
              <a:rPr lang="en-US" baseline="0" dirty="0" smtClean="0"/>
              <a:t>Treating peripheral symptoms rather than core fear</a:t>
            </a:r>
          </a:p>
          <a:p>
            <a:pPr marL="228600" indent="-228600">
              <a:buAutoNum type="arabicPeriod"/>
            </a:pPr>
            <a:r>
              <a:rPr lang="en-US" baseline="0" dirty="0" smtClean="0"/>
              <a:t>Ineffectively handling mental compulsions</a:t>
            </a:r>
          </a:p>
          <a:p>
            <a:pPr marL="228600" indent="-228600">
              <a:buAutoNum type="arabicPeriod"/>
            </a:pPr>
            <a:r>
              <a:rPr lang="en-US" baseline="0" dirty="0" smtClean="0"/>
              <a:t>Not working with significant others</a:t>
            </a:r>
          </a:p>
          <a:p>
            <a:endParaRPr lang="en-US" dirty="0" smtClean="0"/>
          </a:p>
          <a:p>
            <a:r>
              <a:rPr lang="en-US" sz="1200" kern="1200" dirty="0" smtClean="0">
                <a:solidFill>
                  <a:schemeClr val="tx1"/>
                </a:solidFill>
                <a:effectLst/>
                <a:latin typeface="+mn-lt"/>
                <a:ea typeface="+mn-ea"/>
                <a:cs typeface="+mn-cs"/>
              </a:rPr>
              <a:t>*Seth J. </a:t>
            </a:r>
            <a:r>
              <a:rPr lang="en-US" sz="1200" kern="1200" dirty="0" err="1" smtClean="0">
                <a:solidFill>
                  <a:schemeClr val="tx1"/>
                </a:solidFill>
                <a:effectLst/>
                <a:latin typeface="+mn-lt"/>
                <a:ea typeface="+mn-ea"/>
                <a:cs typeface="+mn-cs"/>
              </a:rPr>
              <a:t>Gillihan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Monnica</a:t>
            </a:r>
            <a:r>
              <a:rPr lang="en-US" sz="1200" kern="1200" dirty="0" smtClean="0">
                <a:solidFill>
                  <a:schemeClr val="tx1"/>
                </a:solidFill>
                <a:effectLst/>
                <a:latin typeface="+mn-lt"/>
                <a:ea typeface="+mn-ea"/>
                <a:cs typeface="+mn-cs"/>
              </a:rPr>
              <a:t> T. Williams, Emily </a:t>
            </a:r>
            <a:r>
              <a:rPr lang="en-US" sz="1200" kern="1200" dirty="0" err="1" smtClean="0">
                <a:solidFill>
                  <a:schemeClr val="tx1"/>
                </a:solidFill>
                <a:effectLst/>
                <a:latin typeface="+mn-lt"/>
                <a:ea typeface="+mn-ea"/>
                <a:cs typeface="+mn-cs"/>
              </a:rPr>
              <a:t>Malcoun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Elna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Yadin</a:t>
            </a:r>
            <a:r>
              <a:rPr lang="en-US" sz="1200" kern="1200" dirty="0" smtClean="0">
                <a:solidFill>
                  <a:schemeClr val="tx1"/>
                </a:solidFill>
                <a:effectLst/>
                <a:latin typeface="+mn-lt"/>
                <a:ea typeface="+mn-ea"/>
                <a:cs typeface="+mn-cs"/>
              </a:rPr>
              <a:t>, Edna B. </a:t>
            </a:r>
            <a:r>
              <a:rPr lang="en-US" sz="1200" kern="1200" dirty="0" err="1" smtClean="0">
                <a:solidFill>
                  <a:schemeClr val="tx1"/>
                </a:solidFill>
                <a:effectLst/>
                <a:latin typeface="+mn-lt"/>
                <a:ea typeface="+mn-ea"/>
                <a:cs typeface="+mn-cs"/>
              </a:rPr>
              <a:t>Foa</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Common pitfalls in exposure and response prevention (EX/RP) for OCD</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Journal of Obsessive-Compulsive and Related Disorders 1 (2012) 251–257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dirty="0" smtClean="0"/>
          </a:p>
          <a:p>
            <a:pPr marL="0" indent="0">
              <a:buNone/>
            </a:pPr>
            <a:r>
              <a:rPr lang="en-US" dirty="0" smtClean="0"/>
              <a:t>Example of girl with holly berries, lick shoe, audio tape of killing</a:t>
            </a:r>
            <a:r>
              <a:rPr lang="en-US" baseline="0" dirty="0" smtClean="0"/>
              <a:t> spree</a:t>
            </a:r>
          </a:p>
          <a:p>
            <a:pPr marL="0" indent="0">
              <a:buNone/>
            </a:pPr>
            <a:r>
              <a:rPr lang="en-US" baseline="0" dirty="0" smtClean="0"/>
              <a:t>Vomit exposures – started at 9 and after about 35 minutes was down to 6. scary part for patient and therapist is first 15 minutes</a:t>
            </a:r>
            <a:endParaRPr lang="en-US" dirty="0" smtClean="0"/>
          </a:p>
          <a:p>
            <a:pPr marL="0" indent="0">
              <a:buNone/>
            </a:pPr>
            <a:r>
              <a:rPr lang="en-US" dirty="0" smtClean="0"/>
              <a:t>Explain response prevention – don’t do the compulsions  (do the obsession</a:t>
            </a:r>
            <a:r>
              <a:rPr lang="en-US" baseline="0" dirty="0" smtClean="0"/>
              <a:t> without the compulsion)</a:t>
            </a:r>
          </a:p>
          <a:p>
            <a:pPr marL="0" indent="0">
              <a:buNone/>
            </a:pPr>
            <a:r>
              <a:rPr lang="en-US" baseline="0" dirty="0" smtClean="0"/>
              <a:t>recontaminate</a:t>
            </a: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27</a:t>
            </a:fld>
            <a:endParaRPr lang="en-US"/>
          </a:p>
        </p:txBody>
      </p:sp>
    </p:spTree>
    <p:extLst>
      <p:ext uri="{BB962C8B-B14F-4D97-AF65-F5344CB8AC3E}">
        <p14:creationId xmlns:p14="http://schemas.microsoft.com/office/powerpoint/2010/main" val="1353439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where the treatment problem</a:t>
            </a:r>
            <a:r>
              <a:rPr lang="en-US" sz="1200" kern="1200" baseline="0" dirty="0" smtClean="0">
                <a:solidFill>
                  <a:schemeClr val="tx1"/>
                </a:solidFill>
                <a:effectLst/>
                <a:latin typeface="+mn-lt"/>
                <a:ea typeface="+mn-ea"/>
                <a:cs typeface="+mn-cs"/>
              </a:rPr>
              <a:t> takes place. Why people don’t get better or they relapse. Hard to cause distress for parents and therapists.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dirty="0" smtClean="0"/>
              <a:t>Thought: you can imagine what will happen. Hard to not get distracted. I like to use scripts</a:t>
            </a:r>
          </a:p>
          <a:p>
            <a:r>
              <a:rPr lang="en-US" dirty="0" smtClean="0"/>
              <a:t>Interoceptive: Has</a:t>
            </a:r>
            <a:r>
              <a:rPr lang="en-US" baseline="0" dirty="0" smtClean="0"/>
              <a:t> to feel right. Expose to feeling wrong. Just right </a:t>
            </a:r>
            <a:r>
              <a:rPr lang="en-US" baseline="0" dirty="0" err="1" smtClean="0"/>
              <a:t>ocd</a:t>
            </a:r>
            <a:endParaRPr lang="en-US" baseline="0" dirty="0" smtClean="0"/>
          </a:p>
          <a:p>
            <a:r>
              <a:rPr lang="en-US" baseline="0" dirty="0" smtClean="0"/>
              <a:t>Virtual: view dangerous situations</a:t>
            </a:r>
          </a:p>
          <a:p>
            <a:r>
              <a:rPr lang="en-US" baseline="0" dirty="0" smtClean="0"/>
              <a:t>Do it: often do it first, can go out of office. </a:t>
            </a:r>
            <a:endParaRPr lang="en-US" dirty="0" smtClean="0"/>
          </a:p>
          <a:p>
            <a:endParaRPr lang="en-US" dirty="0" smtClean="0"/>
          </a:p>
          <a:p>
            <a:r>
              <a:rPr lang="en-US" dirty="0" smtClean="0"/>
              <a:t>Hierarchy</a:t>
            </a:r>
          </a:p>
          <a:p>
            <a:r>
              <a:rPr lang="en-US" dirty="0" smtClean="0"/>
              <a:t>Maybe more than one fear</a:t>
            </a:r>
          </a:p>
          <a:p>
            <a:r>
              <a:rPr lang="en-US" dirty="0" smtClean="0"/>
              <a:t>Sometimes core fear will tie together</a:t>
            </a:r>
          </a:p>
          <a:p>
            <a:endParaRPr lang="en-US" dirty="0" smtClean="0"/>
          </a:p>
          <a:p>
            <a:endParaRPr lang="en-US"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dirty="0" smtClean="0"/>
          </a:p>
          <a:p>
            <a:pPr marL="0" indent="0">
              <a:buNone/>
            </a:pPr>
            <a:r>
              <a:rPr lang="en-US" dirty="0" smtClean="0"/>
              <a:t>Example of girl with holly berries, lick shoe, audio tape of killing</a:t>
            </a:r>
            <a:r>
              <a:rPr lang="en-US" baseline="0" dirty="0" smtClean="0"/>
              <a:t> spree</a:t>
            </a:r>
          </a:p>
          <a:p>
            <a:pPr marL="0" indent="0">
              <a:buNone/>
            </a:pPr>
            <a:r>
              <a:rPr lang="en-US" baseline="0" dirty="0" smtClean="0"/>
              <a:t>Vomit exposures – started at 9 and after about 35 minutes was down to 6. scary part for patient and therapist is first 15 minutes</a:t>
            </a:r>
            <a:endParaRPr lang="en-US" dirty="0" smtClean="0"/>
          </a:p>
          <a:p>
            <a:pPr marL="0" indent="0">
              <a:buNone/>
            </a:pPr>
            <a:r>
              <a:rPr lang="en-US" dirty="0" smtClean="0"/>
              <a:t>Explain response prevention – don’t do the compulsions  (do the obsession</a:t>
            </a:r>
            <a:r>
              <a:rPr lang="en-US" baseline="0" dirty="0" smtClean="0"/>
              <a:t> without the compulsion)</a:t>
            </a:r>
          </a:p>
          <a:p>
            <a:pPr marL="0" indent="0">
              <a:buNone/>
            </a:pPr>
            <a:r>
              <a:rPr lang="en-US" baseline="0" dirty="0" smtClean="0"/>
              <a:t>recontaminate</a:t>
            </a: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28</a:t>
            </a:fld>
            <a:endParaRPr lang="en-US"/>
          </a:p>
        </p:txBody>
      </p:sp>
    </p:spTree>
    <p:extLst>
      <p:ext uri="{BB962C8B-B14F-4D97-AF65-F5344CB8AC3E}">
        <p14:creationId xmlns:p14="http://schemas.microsoft.com/office/powerpoint/2010/main" val="1353439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7200">
              <a:spcBef>
                <a:spcPts val="0"/>
              </a:spcBef>
              <a:buSzTx/>
              <a:buNone/>
              <a:defRPr/>
            </a:pPr>
            <a:r>
              <a:rPr lang="en-US" sz="1200" dirty="0" smtClean="0">
                <a:effectLst/>
              </a:rPr>
              <a:t>Response prevention for this</a:t>
            </a:r>
          </a:p>
          <a:p>
            <a:pPr marL="0" indent="0" defTabSz="457200">
              <a:spcBef>
                <a:spcPts val="0"/>
              </a:spcBef>
              <a:buSzTx/>
              <a:buNone/>
              <a:defRPr/>
            </a:pPr>
            <a:r>
              <a:rPr lang="en-US" sz="1200" dirty="0" smtClean="0">
                <a:effectLst/>
              </a:rPr>
              <a:t>Create hierarchy</a:t>
            </a:r>
            <a:r>
              <a:rPr lang="en-US" sz="1200" baseline="0" dirty="0" smtClean="0">
                <a:effectLst/>
              </a:rPr>
              <a:t> tips</a:t>
            </a:r>
          </a:p>
          <a:p>
            <a:pPr marL="0" indent="0" defTabSz="457200">
              <a:spcBef>
                <a:spcPts val="0"/>
              </a:spcBef>
              <a:buSzTx/>
              <a:buNone/>
              <a:defRPr/>
            </a:pPr>
            <a:r>
              <a:rPr lang="en-US" sz="1200" baseline="0" dirty="0" smtClean="0">
                <a:effectLst/>
              </a:rPr>
              <a:t>Make list of triggers</a:t>
            </a:r>
          </a:p>
          <a:p>
            <a:pPr marL="0" indent="0" defTabSz="457200">
              <a:spcBef>
                <a:spcPts val="0"/>
              </a:spcBef>
              <a:buSzTx/>
              <a:buNone/>
              <a:defRPr/>
            </a:pPr>
            <a:r>
              <a:rPr lang="en-US" sz="1200" baseline="0" dirty="0" smtClean="0">
                <a:effectLst/>
              </a:rPr>
              <a:t>Order from easy to face to hardest to face</a:t>
            </a:r>
          </a:p>
          <a:p>
            <a:pPr marL="0" indent="0" defTabSz="457200">
              <a:spcBef>
                <a:spcPts val="0"/>
              </a:spcBef>
              <a:buSzTx/>
              <a:buNone/>
              <a:defRPr/>
            </a:pPr>
            <a:r>
              <a:rPr lang="en-US" sz="1200" baseline="0" dirty="0" smtClean="0">
                <a:effectLst/>
              </a:rPr>
              <a:t>Various settings to prevent relapse</a:t>
            </a:r>
          </a:p>
          <a:p>
            <a:pPr marL="0" indent="0" defTabSz="457200">
              <a:spcBef>
                <a:spcPts val="0"/>
              </a:spcBef>
              <a:buSzTx/>
              <a:buNone/>
              <a:defRPr/>
            </a:pPr>
            <a:endParaRPr lang="en-US" sz="1200" dirty="0" smtClean="0">
              <a:effectLst/>
            </a:endParaRPr>
          </a:p>
          <a:p>
            <a:endParaRPr lang="en-US" dirty="0" smtClean="0"/>
          </a:p>
          <a:p>
            <a:endParaRPr lang="en-US" dirty="0" smtClean="0"/>
          </a:p>
          <a:p>
            <a:r>
              <a:rPr lang="en-US" sz="1200" kern="1200" dirty="0" smtClean="0">
                <a:solidFill>
                  <a:schemeClr val="tx1"/>
                </a:solidFill>
                <a:effectLst/>
                <a:latin typeface="+mn-lt"/>
                <a:ea typeface="+mn-ea"/>
                <a:cs typeface="+mn-cs"/>
              </a:rPr>
              <a:t>1. I start with words, easy to hard. I’ll attach my list. Easy words can be spit up, then maybe hurl. The worst words are blow chunks and vomit usually. You can use your judgment. First I say it, then ask if they can. I use this sequence with all the verbal steps. If they can’t I ask if I can say it more. Then I see if they can stare at the word. Then say the word. Keep doing this over and over until the anxiety drops. For example, if I show a kid the word “Puke” and they tell me that is a 7 then I keep doing this until it drops. I like for it to drop by 2 or 3 at a minimum. At the beginning I may only do a few words. I warn them it will be hard. Try to keep things under 7 all the way up. It may kick up over that. I just ask them what they notice and refocus their attention but do not let them stop. I tell them I will do my best to not do that but it can happen. Then I let them know they got through it and here is a key, I keep going. Obviously on easier things but keep going. I ask them if that is okay. (this is way easier for me than a parent by the way).</a:t>
            </a:r>
          </a:p>
          <a:p>
            <a:r>
              <a:rPr lang="en-US" sz="1200" kern="1200" dirty="0" smtClean="0">
                <a:solidFill>
                  <a:schemeClr val="tx1"/>
                </a:solidFill>
                <a:effectLst/>
                <a:latin typeface="+mn-lt"/>
                <a:ea typeface="+mn-ea"/>
                <a:cs typeface="+mn-cs"/>
              </a:rPr>
              <a:t>2. Short sentences with the words</a:t>
            </a:r>
          </a:p>
          <a:p>
            <a:r>
              <a:rPr lang="en-US" sz="1200" kern="1200" dirty="0" smtClean="0">
                <a:solidFill>
                  <a:schemeClr val="tx1"/>
                </a:solidFill>
                <a:effectLst/>
                <a:latin typeface="+mn-lt"/>
                <a:ea typeface="+mn-ea"/>
                <a:cs typeface="+mn-cs"/>
              </a:rPr>
              <a:t>3. Short sentences that include things that are personally a bit harder for them.</a:t>
            </a:r>
          </a:p>
          <a:p>
            <a:r>
              <a:rPr lang="en-US" sz="1200" kern="1200" dirty="0" smtClean="0">
                <a:solidFill>
                  <a:schemeClr val="tx1"/>
                </a:solidFill>
                <a:effectLst/>
                <a:latin typeface="+mn-lt"/>
                <a:ea typeface="+mn-ea"/>
                <a:cs typeface="+mn-cs"/>
              </a:rPr>
              <a:t>4. Paragraphs. I use a template but customize on gender and if something is more suited.</a:t>
            </a:r>
          </a:p>
          <a:p>
            <a:r>
              <a:rPr lang="en-US" sz="1200" kern="1200" dirty="0" smtClean="0">
                <a:solidFill>
                  <a:schemeClr val="tx1"/>
                </a:solidFill>
                <a:effectLst/>
                <a:latin typeface="+mn-lt"/>
                <a:ea typeface="+mn-ea"/>
                <a:cs typeface="+mn-cs"/>
              </a:rPr>
              <a:t>5. Simple cartoon illustrations. This is usually a scary step to move from words to pictures so I tell them what to expect. Also, keep going over the last couple steps with each new step just to reinforce and also they will notice how much easier that step is now compared to existing step then I tell them this is the way with all the steps. </a:t>
            </a:r>
          </a:p>
          <a:p>
            <a:r>
              <a:rPr lang="en-US" sz="1200" kern="1200" dirty="0" smtClean="0">
                <a:solidFill>
                  <a:schemeClr val="tx1"/>
                </a:solidFill>
                <a:effectLst/>
                <a:latin typeface="+mn-lt"/>
                <a:ea typeface="+mn-ea"/>
                <a:cs typeface="+mn-cs"/>
              </a:rPr>
              <a:t>6. Sick people pictures but no vomit</a:t>
            </a:r>
          </a:p>
          <a:p>
            <a:r>
              <a:rPr lang="en-US" sz="1200" kern="1200" dirty="0" smtClean="0">
                <a:solidFill>
                  <a:schemeClr val="tx1"/>
                </a:solidFill>
                <a:effectLst/>
                <a:latin typeface="+mn-lt"/>
                <a:ea typeface="+mn-ea"/>
                <a:cs typeface="+mn-cs"/>
              </a:rPr>
              <a:t>7. Pictures of vomit</a:t>
            </a:r>
          </a:p>
          <a:p>
            <a:r>
              <a:rPr lang="en-US" sz="1200" kern="1200" dirty="0" smtClean="0">
                <a:solidFill>
                  <a:schemeClr val="tx1"/>
                </a:solidFill>
                <a:effectLst/>
                <a:latin typeface="+mn-lt"/>
                <a:ea typeface="+mn-ea"/>
                <a:cs typeface="+mn-cs"/>
              </a:rPr>
              <a:t>8. Pictures of people vomiting. </a:t>
            </a:r>
          </a:p>
          <a:p>
            <a:r>
              <a:rPr lang="en-US" sz="1200" kern="1200" dirty="0" smtClean="0">
                <a:solidFill>
                  <a:schemeClr val="tx1"/>
                </a:solidFill>
                <a:effectLst/>
                <a:latin typeface="+mn-lt"/>
                <a:ea typeface="+mn-ea"/>
                <a:cs typeface="+mn-cs"/>
              </a:rPr>
              <a:t>9. Animated videos of vomiting. Several simple to complex videos. I have a list</a:t>
            </a:r>
          </a:p>
          <a:p>
            <a:r>
              <a:rPr lang="en-US" sz="1200" kern="1200" dirty="0" smtClean="0">
                <a:solidFill>
                  <a:schemeClr val="tx1"/>
                </a:solidFill>
                <a:effectLst/>
                <a:latin typeface="+mn-lt"/>
                <a:ea typeface="+mn-ea"/>
                <a:cs typeface="+mn-cs"/>
              </a:rPr>
              <a:t>10. Videos of people vomiting. Start with babies throwing up milk and get harder.</a:t>
            </a:r>
          </a:p>
          <a:p>
            <a:r>
              <a:rPr lang="en-US" sz="1200" kern="1200" dirty="0" smtClean="0">
                <a:solidFill>
                  <a:schemeClr val="tx1"/>
                </a:solidFill>
                <a:effectLst/>
                <a:latin typeface="+mn-lt"/>
                <a:ea typeface="+mn-ea"/>
                <a:cs typeface="+mn-cs"/>
              </a:rPr>
              <a:t>11. If they are local and not videoconferencing I have fake vomit I display and have them take it home. I also have vomit smell (you can buy anything on eBay).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usually all I have to do. If there are some places or locations that are scary I have them go there and do some of the things on the list. This usually takes several months of once a week sessions. I give homework that they practice each step and if they comply it goes faster. I fine tune it depending on the circumstance. Like for your daughter I would eventually ask her to try to get the lump in her throat. This whole hierarchy is only for really stubborn cases. Sometimes only part of this is needed. Usually, I get the higher SUDs ratings the first few steps. As kids go through this they get more confident they will handle the step and it is harder to get them anxious.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know this is just a brief overview of this. It may seem like a lot but it is really pretty straight forward once someone is persuaded to try. Also, with kids I only tell them one or two steps ahead so they won’t freak out too much. Let me know what you think and about any questions you might have. There is a good website on this but for adults. It has all the steps and lots of good material. </a:t>
            </a:r>
            <a:r>
              <a:rPr lang="en-US" sz="1200" u="none" strike="noStrike" kern="1200" dirty="0" smtClean="0">
                <a:solidFill>
                  <a:schemeClr val="tx1"/>
                </a:solidFill>
                <a:effectLst/>
                <a:latin typeface="+mn-lt"/>
                <a:ea typeface="+mn-ea"/>
                <a:cs typeface="+mn-cs"/>
                <a:hlinkClick r:id="rId3"/>
              </a:rPr>
              <a:t>emetophobiaresource.com</a:t>
            </a:r>
            <a:r>
              <a:rPr lang="en-US" sz="1200" kern="1200" dirty="0" smtClean="0">
                <a:solidFill>
                  <a:schemeClr val="tx1"/>
                </a:solidFill>
                <a:effectLst/>
                <a:latin typeface="+mn-lt"/>
                <a:ea typeface="+mn-ea"/>
                <a:cs typeface="+mn-cs"/>
              </a:rPr>
              <a:t> I believe.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of these days I hope we can create an additional disk for some very specific things like this but that is still on the drawing board. Anyway, hope this helps. Keep in mind you may not need this but I wanted you to have it just in case.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cat </a:t>
            </a:r>
            <a:r>
              <a:rPr lang="en-US" sz="1200" u="sng" kern="1200" dirty="0" smtClean="0">
                <a:solidFill>
                  <a:schemeClr val="tx1"/>
                </a:solidFill>
                <a:effectLst/>
                <a:latin typeface="+mn-lt"/>
                <a:ea typeface="+mn-ea"/>
                <a:cs typeface="+mn-cs"/>
              </a:rPr>
              <a:t>________</a:t>
            </a:r>
            <a:r>
              <a:rPr lang="en-US" sz="1200" kern="1200" dirty="0" smtClean="0">
                <a:solidFill>
                  <a:schemeClr val="tx1"/>
                </a:solidFill>
                <a:effectLst/>
                <a:latin typeface="+mn-lt"/>
                <a:ea typeface="+mn-ea"/>
                <a:cs typeface="+mn-cs"/>
              </a:rPr>
              <a:t> on the carpet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big brown tabby cat </a:t>
            </a:r>
            <a:r>
              <a:rPr lang="en-US" sz="1200" u="sng" kern="1200" dirty="0" smtClean="0">
                <a:solidFill>
                  <a:schemeClr val="tx1"/>
                </a:solidFill>
                <a:effectLst/>
                <a:latin typeface="+mn-lt"/>
                <a:ea typeface="+mn-ea"/>
                <a:cs typeface="+mn-cs"/>
              </a:rPr>
              <a:t>________ </a:t>
            </a:r>
            <a:r>
              <a:rPr lang="en-US" sz="1200" kern="1200" dirty="0" smtClean="0">
                <a:solidFill>
                  <a:schemeClr val="tx1"/>
                </a:solidFill>
                <a:effectLst/>
                <a:latin typeface="+mn-lt"/>
                <a:ea typeface="+mn-ea"/>
                <a:cs typeface="+mn-cs"/>
              </a:rPr>
              <a:t>all over the bed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girl raced to the bathroom and </a:t>
            </a:r>
            <a:r>
              <a:rPr lang="en-US" sz="1200" u="sng" kern="1200" dirty="0" smtClean="0">
                <a:solidFill>
                  <a:schemeClr val="tx1"/>
                </a:solidFill>
                <a:effectLst/>
                <a:latin typeface="+mn-lt"/>
                <a:ea typeface="+mn-ea"/>
                <a:cs typeface="+mn-cs"/>
              </a:rPr>
              <a:t>________</a:t>
            </a:r>
            <a:r>
              <a:rPr lang="en-US" sz="1200" kern="1200" dirty="0" smtClean="0">
                <a:solidFill>
                  <a:schemeClr val="tx1"/>
                </a:solidFill>
                <a:effectLst/>
                <a:latin typeface="+mn-lt"/>
                <a:ea typeface="+mn-ea"/>
                <a:cs typeface="+mn-cs"/>
              </a:rPr>
              <a:t> into the toilet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girl leaned over and </a:t>
            </a:r>
            <a:r>
              <a:rPr lang="en-US" sz="1200" u="sng" kern="1200" dirty="0" smtClean="0">
                <a:solidFill>
                  <a:schemeClr val="tx1"/>
                </a:solidFill>
                <a:effectLst/>
                <a:latin typeface="+mn-lt"/>
                <a:ea typeface="+mn-ea"/>
                <a:cs typeface="+mn-cs"/>
              </a:rPr>
              <a:t>________</a:t>
            </a:r>
            <a:r>
              <a:rPr lang="en-US" sz="1200" kern="1200" dirty="0" smtClean="0">
                <a:solidFill>
                  <a:schemeClr val="tx1"/>
                </a:solidFill>
                <a:effectLst/>
                <a:latin typeface="+mn-lt"/>
                <a:ea typeface="+mn-ea"/>
                <a:cs typeface="+mn-cs"/>
              </a:rPr>
              <a:t> into a bucket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SPIT UP</a:t>
            </a:r>
          </a:p>
          <a:p>
            <a:r>
              <a:rPr lang="en-US" sz="1200" kern="1200" dirty="0" smtClean="0">
                <a:solidFill>
                  <a:schemeClr val="tx1"/>
                </a:solidFill>
                <a:effectLst/>
                <a:latin typeface="+mn-lt"/>
                <a:ea typeface="+mn-ea"/>
                <a:cs typeface="+mn-cs"/>
              </a:rPr>
              <a:t>WAS SICK</a:t>
            </a:r>
          </a:p>
          <a:p>
            <a:r>
              <a:rPr lang="en-US" sz="1200" kern="1200" dirty="0" smtClean="0">
                <a:solidFill>
                  <a:schemeClr val="tx1"/>
                </a:solidFill>
                <a:effectLst/>
                <a:latin typeface="+mn-lt"/>
                <a:ea typeface="+mn-ea"/>
                <a:cs typeface="+mn-cs"/>
              </a:rPr>
              <a:t>GAG</a:t>
            </a:r>
          </a:p>
          <a:p>
            <a:r>
              <a:rPr lang="en-US" sz="1200" kern="1200" dirty="0" smtClean="0">
                <a:solidFill>
                  <a:schemeClr val="tx1"/>
                </a:solidFill>
                <a:effectLst/>
                <a:latin typeface="+mn-lt"/>
                <a:ea typeface="+mn-ea"/>
                <a:cs typeface="+mn-cs"/>
              </a:rPr>
              <a:t>SPEW</a:t>
            </a:r>
          </a:p>
          <a:p>
            <a:r>
              <a:rPr lang="en-US" sz="1200" kern="1200" dirty="0" smtClean="0">
                <a:solidFill>
                  <a:schemeClr val="tx1"/>
                </a:solidFill>
                <a:effectLst/>
                <a:latin typeface="+mn-lt"/>
                <a:ea typeface="+mn-ea"/>
                <a:cs typeface="+mn-cs"/>
              </a:rPr>
              <a:t>RETCH</a:t>
            </a:r>
          </a:p>
          <a:p>
            <a:r>
              <a:rPr lang="en-US" sz="1200" kern="1200" dirty="0" smtClean="0">
                <a:solidFill>
                  <a:schemeClr val="tx1"/>
                </a:solidFill>
                <a:effectLst/>
                <a:latin typeface="+mn-lt"/>
                <a:ea typeface="+mn-ea"/>
                <a:cs typeface="+mn-cs"/>
              </a:rPr>
              <a:t>HURL</a:t>
            </a:r>
          </a:p>
          <a:p>
            <a:r>
              <a:rPr lang="en-US" sz="1200" kern="1200" dirty="0" smtClean="0">
                <a:solidFill>
                  <a:schemeClr val="tx1"/>
                </a:solidFill>
                <a:effectLst/>
                <a:latin typeface="+mn-lt"/>
                <a:ea typeface="+mn-ea"/>
                <a:cs typeface="+mn-cs"/>
              </a:rPr>
              <a:t>THROW UP</a:t>
            </a:r>
          </a:p>
          <a:p>
            <a:r>
              <a:rPr lang="en-US" sz="1200" kern="1200" dirty="0" smtClean="0">
                <a:solidFill>
                  <a:schemeClr val="tx1"/>
                </a:solidFill>
                <a:effectLst/>
                <a:latin typeface="+mn-lt"/>
                <a:ea typeface="+mn-ea"/>
                <a:cs typeface="+mn-cs"/>
              </a:rPr>
              <a:t>UPCHUCK</a:t>
            </a:r>
          </a:p>
          <a:p>
            <a:r>
              <a:rPr lang="en-US" sz="1200" kern="1200" dirty="0" smtClean="0">
                <a:solidFill>
                  <a:schemeClr val="tx1"/>
                </a:solidFill>
                <a:effectLst/>
                <a:latin typeface="+mn-lt"/>
                <a:ea typeface="+mn-ea"/>
                <a:cs typeface="+mn-cs"/>
              </a:rPr>
              <a:t>BARF</a:t>
            </a:r>
          </a:p>
          <a:p>
            <a:r>
              <a:rPr lang="en-US" sz="1200" kern="1200" dirty="0" smtClean="0">
                <a:solidFill>
                  <a:schemeClr val="tx1"/>
                </a:solidFill>
                <a:effectLst/>
                <a:latin typeface="+mn-lt"/>
                <a:ea typeface="+mn-ea"/>
                <a:cs typeface="+mn-cs"/>
              </a:rPr>
              <a:t>BLOW CHUNKS</a:t>
            </a:r>
          </a:p>
          <a:p>
            <a:r>
              <a:rPr lang="en-US" sz="1200" kern="1200" dirty="0" smtClean="0">
                <a:solidFill>
                  <a:schemeClr val="tx1"/>
                </a:solidFill>
                <a:effectLst/>
                <a:latin typeface="+mn-lt"/>
                <a:ea typeface="+mn-ea"/>
                <a:cs typeface="+mn-cs"/>
              </a:rPr>
              <a:t>PUKE</a:t>
            </a:r>
          </a:p>
          <a:p>
            <a:r>
              <a:rPr lang="en-US" sz="1200" kern="1200" dirty="0" smtClean="0">
                <a:solidFill>
                  <a:schemeClr val="tx1"/>
                </a:solidFill>
                <a:effectLst/>
                <a:latin typeface="+mn-lt"/>
                <a:ea typeface="+mn-ea"/>
                <a:cs typeface="+mn-cs"/>
              </a:rPr>
              <a:t>VOMIT</a:t>
            </a:r>
          </a:p>
          <a:p>
            <a:r>
              <a:rPr lang="en-US" sz="1200" kern="1200" dirty="0" smtClean="0">
                <a:solidFill>
                  <a:schemeClr val="tx1"/>
                </a:solidFill>
                <a:effectLst/>
                <a:latin typeface="+mn-lt"/>
                <a:ea typeface="+mn-ea"/>
                <a:cs typeface="+mn-cs"/>
              </a:rPr>
              <a:t>PROJECTILE VOMITING</a:t>
            </a:r>
          </a:p>
          <a:p>
            <a:r>
              <a:rPr lang="en-US" sz="1200" kern="1200" dirty="0" smtClean="0">
                <a:solidFill>
                  <a:schemeClr val="tx1"/>
                </a:solidFill>
                <a:effectLst/>
                <a:latin typeface="+mn-lt"/>
                <a:ea typeface="+mn-ea"/>
                <a:cs typeface="+mn-cs"/>
              </a:rPr>
              <a:t>VOMITED VIOLENTLY</a:t>
            </a:r>
          </a:p>
          <a:p>
            <a:r>
              <a:rPr lang="en-US" sz="1200" kern="1200" dirty="0" smtClean="0">
                <a:solidFill>
                  <a:schemeClr val="tx1"/>
                </a:solidFill>
                <a:effectLst/>
                <a:latin typeface="+mn-lt"/>
                <a:ea typeface="+mn-ea"/>
                <a:cs typeface="+mn-cs"/>
              </a:rPr>
              <a:t>I will vomit</a:t>
            </a:r>
          </a:p>
          <a:p>
            <a:r>
              <a:rPr lang="en-US" sz="1200" kern="1200" dirty="0" smtClean="0">
                <a:solidFill>
                  <a:schemeClr val="tx1"/>
                </a:solidFill>
                <a:effectLst/>
                <a:latin typeface="+mn-lt"/>
                <a:ea typeface="+mn-ea"/>
                <a:cs typeface="+mn-cs"/>
              </a:rPr>
              <a:t>I am going to vomit</a:t>
            </a:r>
          </a:p>
          <a:p>
            <a:r>
              <a:rPr lang="en-US" sz="1200" kern="1200" dirty="0" smtClean="0">
                <a:solidFill>
                  <a:schemeClr val="tx1"/>
                </a:solidFill>
                <a:effectLst/>
                <a:latin typeface="+mn-lt"/>
                <a:ea typeface="+mn-ea"/>
                <a:cs typeface="+mn-cs"/>
              </a:rPr>
              <a:t>I feel like I am going to vomit now</a:t>
            </a:r>
          </a:p>
          <a:p>
            <a:r>
              <a:rPr lang="en-US" sz="1200" kern="1200" dirty="0" smtClean="0">
                <a:solidFill>
                  <a:schemeClr val="tx1"/>
                </a:solidFill>
                <a:effectLst/>
                <a:latin typeface="+mn-lt"/>
                <a:ea typeface="+mn-ea"/>
                <a:cs typeface="+mn-cs"/>
              </a:rPr>
              <a:t>I will vomit all over the place</a:t>
            </a:r>
          </a:p>
          <a:p>
            <a:r>
              <a:rPr lang="en-US" sz="1200" kern="1200" dirty="0" smtClean="0">
                <a:solidFill>
                  <a:schemeClr val="tx1"/>
                </a:solidFill>
                <a:effectLst/>
                <a:latin typeface="+mn-lt"/>
                <a:ea typeface="+mn-ea"/>
                <a:cs typeface="+mn-cs"/>
              </a:rPr>
              <a:t>I can’t control it and I will suddenly vomit</a:t>
            </a:r>
          </a:p>
          <a:p>
            <a:r>
              <a:rPr lang="en-US" sz="1200" kern="1200" dirty="0" smtClean="0">
                <a:solidFill>
                  <a:schemeClr val="tx1"/>
                </a:solidFill>
                <a:effectLst/>
                <a:latin typeface="+mn-lt"/>
                <a:ea typeface="+mn-ea"/>
                <a:cs typeface="+mn-cs"/>
              </a:rPr>
              <a:t>I feel my stomach getting upset</a:t>
            </a:r>
          </a:p>
          <a:p>
            <a:r>
              <a:rPr lang="en-US" sz="1200" kern="1200" dirty="0" smtClean="0">
                <a:solidFill>
                  <a:schemeClr val="tx1"/>
                </a:solidFill>
                <a:effectLst/>
                <a:latin typeface="+mn-lt"/>
                <a:ea typeface="+mn-ea"/>
                <a:cs typeface="+mn-cs"/>
              </a:rPr>
              <a:t>I feel my throat gagging</a:t>
            </a:r>
          </a:p>
          <a:p>
            <a:r>
              <a:rPr lang="en-US" sz="1200" kern="1200" dirty="0" smtClean="0">
                <a:solidFill>
                  <a:schemeClr val="tx1"/>
                </a:solidFill>
                <a:effectLst/>
                <a:latin typeface="+mn-lt"/>
                <a:ea typeface="+mn-ea"/>
                <a:cs typeface="+mn-cs"/>
              </a:rPr>
              <a:t>I feel sick and sweaty and nauseous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was at work and people were talking about people getting sick. Everyone was laughing but I was nervous. My friends said I need to chill out but I was worried I would get sick. Suddenly a woman at the table next to us leaned over and vomited on the floor. The office smelled. A janitor came and cleaned up.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was at a restaurant with my husband. We were having a good time when I excused myself to go to the bathroom. I was washing my hands when a woman burst into the bathroom. She looked sick. I started to gather my things to leave but before I could escape she pushed open the door to the toilet, bent over and vomited loudly. It was gross. Before I could get out the door she puked again. I could hear her coughing and gagging.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a bad year for the flu. It is on the news most every day. Even the school closed because of how many people were sick. I just knew someone would pass the virus to me. No matter how hard I try I feel like someone will get me sick. I feel doomed. I don’t eat much just in case. Suddenly I hear my brother/sister in the bathroom.  He is vomiting violently into the toilet. I plug my ears with my fingers and get as far away in the house as I can. But he is so loud! I can still hear him. I am feeling nauseous. I know I have to go check on him but I don’t know if I can. I am afraid I will get sick next.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day I have felt sick to my stomach. I should not have eaten those eggs. They weren’t hot and seemed runny but I was so hungry.  I start pacing back and forth but my stomach feels worse. I am afraid I am going to vomit. It is going to happen. I get hot and start shaking. I can feel sweat on my forehead and my heart is pounding. I have taken every remedy we have in the house. The nausea is terrible now and I can barely breathe. I can’t help it; I give in to it and go into the bathroom. I kneel before the toilet. Bile rises in my throat but I try to hold it. Suddenly everything comes up and I vomit into the toilet. I vomit several times. Then it is over and I feel relieved. I gag and cough a bit. I have a terrible taste in my mouth. I rinse it with mouthwash. I feel better.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am on the airplane. The person next to me seems to be sick. They are sweating and I can tell she is miserable. She starts to fumble in the seat back pouch and pulls out the sickness back. She opens it and holds it to her mouth. She doubles over and pukes into the bag. It is loud and disgusting. She does it again, two more times. I can smell it. The bag is full and she spewed some outside of the bag. Her hand touches me. Maybe she has spread the vomit. The flight is 2 hours more.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2E9CD0-466B-AC48-8515-857C743D736B}" type="slidenum">
              <a:rPr lang="en-US" smtClean="0"/>
              <a:t>29</a:t>
            </a:fld>
            <a:endParaRPr lang="en-US"/>
          </a:p>
        </p:txBody>
      </p:sp>
    </p:spTree>
    <p:extLst>
      <p:ext uri="{BB962C8B-B14F-4D97-AF65-F5344CB8AC3E}">
        <p14:creationId xmlns:p14="http://schemas.microsoft.com/office/powerpoint/2010/main" val="3439814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5488" indent="-457200">
              <a:buFont typeface="+mj-lt"/>
              <a:buAutoNum type="arabicPeriod"/>
            </a:pPr>
            <a:r>
              <a:rPr lang="en-US" dirty="0" smtClean="0"/>
              <a:t>Not look at words – stare at words, write out words</a:t>
            </a:r>
          </a:p>
          <a:p>
            <a:pPr marL="475488" indent="-457200">
              <a:buFont typeface="+mj-lt"/>
              <a:buAutoNum type="arabicPeriod"/>
            </a:pPr>
            <a:r>
              <a:rPr lang="en-US" dirty="0" smtClean="0"/>
              <a:t>Only do exposure with safe person – exposure</a:t>
            </a:r>
            <a:r>
              <a:rPr lang="en-US" baseline="0" dirty="0" smtClean="0"/>
              <a:t> in scary places</a:t>
            </a:r>
            <a:endParaRPr lang="en-US" dirty="0" smtClean="0"/>
          </a:p>
          <a:p>
            <a:pPr marL="475488" indent="-457200">
              <a:buFont typeface="+mj-lt"/>
              <a:buAutoNum type="arabicPeriod"/>
            </a:pPr>
            <a:r>
              <a:rPr lang="en-US" dirty="0" smtClean="0"/>
              <a:t>Mental changes (story about photo is safe) –</a:t>
            </a:r>
            <a:r>
              <a:rPr lang="en-US" baseline="0" dirty="0" smtClean="0"/>
              <a:t> describe as even bigger problem</a:t>
            </a:r>
            <a:endParaRPr lang="en-US" dirty="0" smtClean="0"/>
          </a:p>
          <a:p>
            <a:pPr marL="475488" indent="-457200">
              <a:buFont typeface="+mj-lt"/>
              <a:buAutoNum type="arabicPeriod"/>
            </a:pPr>
            <a:r>
              <a:rPr lang="en-US" dirty="0" smtClean="0"/>
              <a:t>Say words fast or distorted – slow down words, say them clearly</a:t>
            </a:r>
          </a:p>
          <a:p>
            <a:pPr marL="475488" indent="-457200">
              <a:buFont typeface="+mj-lt"/>
              <a:buAutoNum type="arabicPeriod"/>
            </a:pPr>
            <a:r>
              <a:rPr lang="en-US" dirty="0" smtClean="0"/>
              <a:t>Subtle actions – no flicking, spitting, swallowing, changing posture </a:t>
            </a: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30</a:t>
            </a:fld>
            <a:endParaRPr lang="en-US"/>
          </a:p>
        </p:txBody>
      </p:sp>
    </p:spTree>
    <p:extLst>
      <p:ext uri="{BB962C8B-B14F-4D97-AF65-F5344CB8AC3E}">
        <p14:creationId xmlns:p14="http://schemas.microsoft.com/office/powerpoint/2010/main" val="613295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31</a:t>
            </a:fld>
            <a:endParaRPr lang="en-US"/>
          </a:p>
        </p:txBody>
      </p:sp>
    </p:spTree>
    <p:extLst>
      <p:ext uri="{BB962C8B-B14F-4D97-AF65-F5344CB8AC3E}">
        <p14:creationId xmlns:p14="http://schemas.microsoft.com/office/powerpoint/2010/main" val="127449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a:t>
            </a:r>
            <a:r>
              <a:rPr lang="en-US" b="1" dirty="0" smtClean="0"/>
              <a:t>Intensity</a:t>
            </a:r>
            <a:r>
              <a:rPr lang="en-US" baseline="0" dirty="0" smtClean="0"/>
              <a:t> is the strength of the distress. Find use of SUDs scale of some sort very important here for measuring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 </a:t>
            </a:r>
            <a:r>
              <a:rPr lang="en-US" b="1" baseline="0" dirty="0" smtClean="0"/>
              <a:t>Frequency</a:t>
            </a:r>
            <a:r>
              <a:rPr lang="en-US" baseline="0" dirty="0" smtClean="0"/>
              <a:t> - How often is person anxious? continuous or intermittent. Usually with disorder it is present to some extent most days, definitely when trigger is present. For example, panic disorder might only be occasional but fear of it pretty frequent. Might be present when trigger is present. Goes away when triggers are gone.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a:t>
            </a:r>
            <a:r>
              <a:rPr lang="en-US" b="1" baseline="0" dirty="0" smtClean="0"/>
              <a:t>Interference</a:t>
            </a:r>
            <a:r>
              <a:rPr lang="en-US" baseline="0" dirty="0" smtClean="0"/>
              <a:t> – How often is anxiety getting in way of normal life w/o disorder present. Better to compare with previous function than other kids but usually use both of those. For kids big impact is family. School, friends, sleep, planning, etc.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4. </a:t>
            </a:r>
            <a:r>
              <a:rPr lang="en-US" b="1" baseline="0" dirty="0" smtClean="0"/>
              <a:t>Persistence</a:t>
            </a:r>
            <a:r>
              <a:rPr lang="en-US" baseline="0" dirty="0" smtClean="0"/>
              <a:t> – Does it continue no matter what anyone does? Usually get some waxing and waning. For example, it is pretty common for kids to be anxious about the beginning of school but does it keep up for several weeks? Does it reappear after every break, the next year?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many parents you can tell it is a problem because it makes you anxious. </a:t>
            </a: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5</a:t>
            </a:fld>
            <a:endParaRPr lang="en-US"/>
          </a:p>
        </p:txBody>
      </p:sp>
    </p:spTree>
    <p:extLst>
      <p:ext uri="{BB962C8B-B14F-4D97-AF65-F5344CB8AC3E}">
        <p14:creationId xmlns:p14="http://schemas.microsoft.com/office/powerpoint/2010/main" val="2265832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6</a:t>
            </a:fld>
            <a:endParaRPr lang="en-US"/>
          </a:p>
        </p:txBody>
      </p:sp>
    </p:spTree>
    <p:extLst>
      <p:ext uri="{BB962C8B-B14F-4D97-AF65-F5344CB8AC3E}">
        <p14:creationId xmlns:p14="http://schemas.microsoft.com/office/powerpoint/2010/main" val="33918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7</a:t>
            </a:fld>
            <a:endParaRPr lang="en-US"/>
          </a:p>
        </p:txBody>
      </p:sp>
    </p:spTree>
    <p:extLst>
      <p:ext uri="{BB962C8B-B14F-4D97-AF65-F5344CB8AC3E}">
        <p14:creationId xmlns:p14="http://schemas.microsoft.com/office/powerpoint/2010/main" val="303162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Fight or Flight Response Trumps everything – Can say panic attack not relaxation attack. Has tremendous force.</a:t>
            </a:r>
          </a:p>
          <a:p>
            <a:r>
              <a:rPr lang="en-US" dirty="0" smtClean="0"/>
              <a:t>Triggers</a:t>
            </a:r>
          </a:p>
          <a:p>
            <a:r>
              <a:rPr lang="en-US" dirty="0" smtClean="0"/>
              <a:t>Anxiety convincing because this is real even if cognitive</a:t>
            </a:r>
            <a:r>
              <a:rPr lang="en-US" baseline="0" dirty="0" smtClean="0"/>
              <a:t> is hypothetical</a:t>
            </a:r>
          </a:p>
          <a:p>
            <a:r>
              <a:rPr lang="en-US" baseline="0" dirty="0" smtClean="0"/>
              <a:t>Fear you have lost control of yourself</a:t>
            </a:r>
            <a:r>
              <a:rPr lang="en-US" dirty="0" smtClean="0"/>
              <a:t> </a:t>
            </a:r>
          </a:p>
          <a:p>
            <a:endParaRPr lang="en-US" dirty="0" smtClean="0"/>
          </a:p>
          <a:p>
            <a:r>
              <a:rPr lang="en-US" b="1" dirty="0" smtClean="0"/>
              <a:t>Sympathetic nervous system (accelerator)</a:t>
            </a:r>
          </a:p>
          <a:p>
            <a:pPr lvl="0"/>
            <a:r>
              <a:rPr lang="en-US" dirty="0" smtClean="0"/>
              <a:t>Promotes a "fight or flight" response, corresponds with arousal and energy generation</a:t>
            </a:r>
          </a:p>
          <a:p>
            <a:r>
              <a:rPr lang="en-US" b="1" dirty="0" smtClean="0"/>
              <a:t>Circulatory</a:t>
            </a:r>
          </a:p>
          <a:p>
            <a:pPr lvl="0"/>
            <a:r>
              <a:rPr lang="en-US" dirty="0" smtClean="0"/>
              <a:t>Diverts blood flow away from the gastro-intestinal (GI) tract and skin via vasoconstriction.</a:t>
            </a:r>
          </a:p>
          <a:p>
            <a:pPr lvl="0"/>
            <a:r>
              <a:rPr lang="en-US" dirty="0" smtClean="0"/>
              <a:t>Blood flow to skeletal muscles and the lungs is enhanced (by as much as 1200% in the case of skeletal muscles).</a:t>
            </a:r>
          </a:p>
          <a:p>
            <a:pPr lvl="0"/>
            <a:r>
              <a:rPr lang="en-US" dirty="0" smtClean="0"/>
              <a:t>Increases heart rate and the contractility of cardiac cells, thereby providing a mechanism for the enhanced blood flow to skeletal muscles.</a:t>
            </a:r>
          </a:p>
          <a:p>
            <a:pPr lvl="0"/>
            <a:r>
              <a:rPr lang="en-US" dirty="0" smtClean="0"/>
              <a:t>Provides vasodilation for the coronary vessels of the heart. Improves flow back to heart.</a:t>
            </a:r>
          </a:p>
          <a:p>
            <a:pPr lvl="0"/>
            <a:r>
              <a:rPr lang="en-US" dirty="0" smtClean="0"/>
              <a:t>Constriction of blood vessels in many parts of the body. Decrease flow to less important parts of body.</a:t>
            </a:r>
          </a:p>
          <a:p>
            <a:r>
              <a:rPr lang="en-US" b="1" dirty="0" smtClean="0"/>
              <a:t>Lungs</a:t>
            </a:r>
          </a:p>
          <a:p>
            <a:pPr lvl="0"/>
            <a:r>
              <a:rPr lang="en-US" dirty="0" smtClean="0"/>
              <a:t>Dilates bronchioles of the lung, which allows for greater alveolar oxygen exchange.</a:t>
            </a:r>
          </a:p>
          <a:p>
            <a:pPr lvl="0"/>
            <a:r>
              <a:rPr lang="en-US" dirty="0" smtClean="0"/>
              <a:t>Acceleration of lung action. Oxygen to muscles improving performance. Helps screaming.</a:t>
            </a:r>
          </a:p>
          <a:p>
            <a:r>
              <a:rPr lang="en-US" b="1" dirty="0" smtClean="0"/>
              <a:t>Digestive System</a:t>
            </a:r>
          </a:p>
          <a:p>
            <a:pPr lvl="0"/>
            <a:r>
              <a:rPr lang="en-US" dirty="0" smtClean="0"/>
              <a:t>Inhibits peristalsis (muscle contraction in intestine).</a:t>
            </a:r>
          </a:p>
          <a:p>
            <a:pPr lvl="0"/>
            <a:r>
              <a:rPr lang="en-US" dirty="0" smtClean="0"/>
              <a:t>Constricts all the intestinal sphincters and the urinary sphincter.</a:t>
            </a:r>
          </a:p>
          <a:p>
            <a:pPr lvl="0"/>
            <a:r>
              <a:rPr lang="en-US" dirty="0" smtClean="0"/>
              <a:t>Inhibition of stomach and upper-intestinal action to the point where digestion slows down or stops</a:t>
            </a:r>
          </a:p>
          <a:p>
            <a:pPr lvl="0"/>
            <a:r>
              <a:rPr lang="en-US" dirty="0" smtClean="0"/>
              <a:t>Relaxation of bladder and bowels. Put an end to energy used there. </a:t>
            </a:r>
          </a:p>
          <a:p>
            <a:pPr lvl="0"/>
            <a:r>
              <a:rPr lang="en-US" dirty="0" smtClean="0"/>
              <a:t>Inhibition of the lacrimal gland (responsible for tear production) and salivation</a:t>
            </a:r>
          </a:p>
          <a:p>
            <a:r>
              <a:rPr lang="en-US" b="1" dirty="0" smtClean="0"/>
              <a:t>Muscular</a:t>
            </a:r>
          </a:p>
          <a:p>
            <a:pPr lvl="0"/>
            <a:r>
              <a:rPr lang="en-US" dirty="0" smtClean="0"/>
              <a:t>Acceleration of instantaneous reflexes</a:t>
            </a:r>
          </a:p>
          <a:p>
            <a:pPr lvl="0"/>
            <a:r>
              <a:rPr lang="en-US" dirty="0" smtClean="0"/>
              <a:t>Liberation of nutrients (particularly fat and glucose) for muscular action</a:t>
            </a:r>
          </a:p>
          <a:p>
            <a:pPr lvl="0"/>
            <a:r>
              <a:rPr lang="en-US" dirty="0" smtClean="0"/>
              <a:t>Dilation of blood vessels for muscles</a:t>
            </a:r>
          </a:p>
          <a:p>
            <a:pPr lvl="0"/>
            <a:r>
              <a:rPr lang="en-US" dirty="0" smtClean="0"/>
              <a:t>Paling or flushing, or alternating between both. Sweat production (cooling and weight)</a:t>
            </a:r>
          </a:p>
          <a:p>
            <a:pPr lvl="0"/>
            <a:r>
              <a:rPr lang="en-US" dirty="0" smtClean="0"/>
              <a:t>Shaking. Massive amounts of adrenaline produced. </a:t>
            </a:r>
          </a:p>
          <a:p>
            <a:r>
              <a:rPr lang="en-US" b="1" dirty="0" smtClean="0"/>
              <a:t>Sensory</a:t>
            </a:r>
          </a:p>
          <a:p>
            <a:pPr lvl="0"/>
            <a:r>
              <a:rPr lang="en-US" dirty="0" smtClean="0"/>
              <a:t>Pupils dilate (open out) so we can see more clearly, even in darkness. Our hairs stand on end, making us more sensitive to our environment (and also making us appear larger, hopefully intimidating our opponent).</a:t>
            </a:r>
          </a:p>
          <a:p>
            <a:pPr lvl="0"/>
            <a:r>
              <a:rPr lang="en-US" dirty="0" smtClean="0"/>
              <a:t>Endorphins. Reduction in pain. </a:t>
            </a:r>
          </a:p>
          <a:p>
            <a:pPr lvl="0"/>
            <a:r>
              <a:rPr lang="en-US" dirty="0" smtClean="0"/>
              <a:t>Auditory exclusion (loss of hearing)</a:t>
            </a:r>
          </a:p>
          <a:p>
            <a:pPr lvl="0"/>
            <a:r>
              <a:rPr lang="en-US" dirty="0" smtClean="0"/>
              <a:t>Tunnel vision (loss of peripheral vision)</a:t>
            </a:r>
          </a:p>
          <a:p>
            <a:pPr lvl="0"/>
            <a:r>
              <a:rPr lang="en-US" dirty="0" smtClean="0"/>
              <a:t>Judgment is narrowed and superficial</a:t>
            </a:r>
          </a:p>
          <a:p>
            <a:pPr lvl="0"/>
            <a:endParaRPr lang="en-US" dirty="0" smtClean="0"/>
          </a:p>
          <a:p>
            <a:r>
              <a:rPr lang="en-US" b="1" dirty="0" smtClean="0"/>
              <a:t>Parasympathetic nervous system (brakes)</a:t>
            </a:r>
          </a:p>
          <a:p>
            <a:pPr lvl="0"/>
            <a:r>
              <a:rPr lang="en-US" dirty="0" smtClean="0"/>
              <a:t>Promotes a "rest and digest" response, promotes calming of the nerves return to regular function, and enhances digestion.</a:t>
            </a:r>
          </a:p>
          <a:p>
            <a:pPr lvl="0"/>
            <a:r>
              <a:rPr lang="en-US" dirty="0" smtClean="0"/>
              <a:t>Dilates blood vessels leading to the GI tract, increasing blood flow. This is important following the consumption of food, due to the greater metabolic demands placed on the body by the gut.</a:t>
            </a:r>
          </a:p>
          <a:p>
            <a:pPr lvl="0"/>
            <a:r>
              <a:rPr lang="en-US" dirty="0" smtClean="0"/>
              <a:t>The parasympathetic nervous system can also constrict the bronchiolar diameter when the need for oxygen has diminished.</a:t>
            </a:r>
          </a:p>
          <a:p>
            <a:pPr lvl="0"/>
            <a:r>
              <a:rPr lang="en-US" dirty="0" smtClean="0"/>
              <a:t>Dedicated cardiac branches of the </a:t>
            </a:r>
            <a:r>
              <a:rPr lang="en-US" dirty="0" smtClean="0">
                <a:hlinkClick r:id="rId3" tooltip="Vagus"/>
              </a:rPr>
              <a:t>Vagus</a:t>
            </a:r>
            <a:r>
              <a:rPr lang="en-US" dirty="0" smtClean="0"/>
              <a:t> and thoracic Spinal Accessory nerves impart Parasympathetic control of the Heart or Myocardium.</a:t>
            </a:r>
          </a:p>
          <a:p>
            <a:pPr lvl="0"/>
            <a:r>
              <a:rPr lang="en-US" dirty="0" smtClean="0"/>
              <a:t>During accommodation, the parasympathetic nervous system causes constriction of the pupil and contraction of the </a:t>
            </a:r>
            <a:r>
              <a:rPr lang="en-US" dirty="0" err="1" smtClean="0"/>
              <a:t>ciliary</a:t>
            </a:r>
            <a:r>
              <a:rPr lang="en-US" dirty="0" smtClean="0"/>
              <a:t> muscle to the lens, allowing for closer vision.</a:t>
            </a:r>
          </a:p>
          <a:p>
            <a:pPr lvl="0"/>
            <a:r>
              <a:rPr lang="en-US" dirty="0" smtClean="0"/>
              <a:t>The parasympathetic nervous system stimulates salivary gland secretion, and accelerates peristalsis, so, in keeping with the rest and digest functions, appropriate PNS activity mediates digestion of food and indirectly, the absorption of nutrients.</a:t>
            </a:r>
          </a:p>
          <a:p>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8</a:t>
            </a:fld>
            <a:endParaRPr lang="en-US"/>
          </a:p>
        </p:txBody>
      </p:sp>
    </p:spTree>
    <p:extLst>
      <p:ext uri="{BB962C8B-B14F-4D97-AF65-F5344CB8AC3E}">
        <p14:creationId xmlns:p14="http://schemas.microsoft.com/office/powerpoint/2010/main" val="4232744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effectLst/>
              </a:rPr>
              <a:t>Focus is somewhat involuntary. “Would</a:t>
            </a:r>
            <a:r>
              <a:rPr lang="en-US" sz="2000" baseline="0" dirty="0" smtClean="0">
                <a:effectLst/>
              </a:rPr>
              <a:t> you all do me a favor? Please don’t scratch your head no matter how bad you get the urge? It really bugs me.” </a:t>
            </a:r>
            <a:r>
              <a:rPr lang="en-US" sz="2000" baseline="0" dirty="0" err="1" smtClean="0">
                <a:effectLst/>
              </a:rPr>
              <a:t>thanx</a:t>
            </a:r>
            <a:r>
              <a:rPr lang="en-US" sz="2000" baseline="0" dirty="0" smtClean="0">
                <a:effectLst/>
              </a:rPr>
              <a:t>. </a:t>
            </a:r>
            <a:endParaRPr lang="en-US" sz="2000" dirty="0" smtClean="0">
              <a:effectLst/>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dirty="0" smtClean="0">
              <a:effectLst/>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effectLst/>
              </a:rPr>
              <a:t>If aroused brain will go looking for reason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effectLst/>
              </a:rPr>
              <a:t>Over-estimate</a:t>
            </a:r>
            <a:r>
              <a:rPr lang="en-US" sz="2000" baseline="0" dirty="0" smtClean="0">
                <a:effectLst/>
              </a:rPr>
              <a:t>   </a:t>
            </a:r>
            <a:r>
              <a:rPr lang="en-US" sz="2000" dirty="0" smtClean="0">
                <a:effectLst/>
              </a:rPr>
              <a:t>Walking on sidewalk and car slows down: anxious kid thinks kidnapping, non-anxious kid thinks want directions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Powerless/Wimp    </a:t>
            </a:r>
            <a:r>
              <a:rPr lang="en-US" sz="2000" dirty="0" smtClean="0">
                <a:effectLst/>
              </a:rPr>
              <a:t>don’t have resources- it’s got me, I don’t have it</a:t>
            </a:r>
          </a:p>
          <a:p>
            <a:pPr lvl="1">
              <a:buFont typeface="Wingdings" charset="2"/>
              <a:buChar char="§"/>
            </a:pPr>
            <a:r>
              <a:rPr lang="en-US" sz="2000" dirty="0" smtClean="0">
                <a:effectLst/>
              </a:rPr>
              <a:t>Physiology “demands” focus on danger – narrow, superficial</a:t>
            </a:r>
          </a:p>
          <a:p>
            <a:pPr lvl="1">
              <a:buFont typeface="Wingdings" charset="2"/>
              <a:buChar char="§"/>
            </a:pPr>
            <a:r>
              <a:rPr lang="en-US" sz="2000" dirty="0" smtClean="0">
                <a:effectLst/>
              </a:rPr>
              <a:t>Over-estimate danger - see ambiguous as dangerous </a:t>
            </a:r>
          </a:p>
          <a:p>
            <a:pPr lvl="1">
              <a:buFont typeface="Wingdings" charset="2"/>
              <a:buChar char="§"/>
            </a:pPr>
            <a:r>
              <a:rPr lang="en-US" sz="2000" dirty="0" smtClean="0">
                <a:effectLst/>
              </a:rPr>
              <a:t>Think self powerless/defective</a:t>
            </a:r>
          </a:p>
          <a:p>
            <a:pPr lvl="1">
              <a:buFont typeface="Wingdings" charset="2"/>
              <a:buChar char="§"/>
            </a:pPr>
            <a:r>
              <a:rPr lang="en-US" sz="2000" dirty="0" smtClean="0">
                <a:effectLst/>
              </a:rPr>
              <a:t>Feel over-responsible - guilt</a:t>
            </a:r>
          </a:p>
          <a:p>
            <a:pPr lvl="1">
              <a:buFont typeface="Wingdings" charset="2"/>
              <a:buChar char="§"/>
            </a:pPr>
            <a:r>
              <a:rPr lang="en-US" sz="2000" dirty="0" smtClean="0">
                <a:effectLst/>
              </a:rPr>
              <a:t>All or nothing</a:t>
            </a:r>
          </a:p>
          <a:p>
            <a:pPr lvl="1">
              <a:buFont typeface="Wingdings" charset="2"/>
              <a:buChar char="§"/>
            </a:pPr>
            <a:r>
              <a:rPr lang="en-US" sz="2000" dirty="0" smtClean="0">
                <a:effectLst/>
              </a:rPr>
              <a:t>Filter out positive</a:t>
            </a:r>
          </a:p>
          <a:p>
            <a:pPr lvl="1">
              <a:buFont typeface="Wingdings" charset="2"/>
              <a:buChar char="§"/>
            </a:pPr>
            <a:r>
              <a:rPr lang="en-US" sz="2000" dirty="0" smtClean="0">
                <a:effectLst/>
              </a:rPr>
              <a:t>Intolerance of uncertainty</a:t>
            </a:r>
          </a:p>
          <a:p>
            <a:pPr lvl="1">
              <a:buFont typeface="Wingdings" charset="2"/>
              <a:buChar char="§"/>
            </a:pPr>
            <a:r>
              <a:rPr lang="en-US" sz="2000" dirty="0" smtClean="0">
                <a:effectLst/>
              </a:rPr>
              <a:t>Mind-Reading</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dirty="0" smtClean="0">
              <a:effectLst/>
            </a:endParaRPr>
          </a:p>
          <a:p>
            <a:endParaRPr lang="en-US" dirty="0" smtClean="0"/>
          </a:p>
          <a:p>
            <a:r>
              <a:rPr lang="en-US" dirty="0" smtClean="0"/>
              <a:t>General list</a:t>
            </a:r>
            <a:r>
              <a:rPr lang="en-US" baseline="0" dirty="0" smtClean="0"/>
              <a:t> of Distortions*</a:t>
            </a:r>
          </a:p>
          <a:p>
            <a:r>
              <a:rPr lang="en-US" sz="1200" kern="1200" dirty="0" smtClean="0">
                <a:solidFill>
                  <a:schemeClr val="tx1"/>
                </a:solidFill>
                <a:effectLst/>
                <a:latin typeface="+mn-lt"/>
                <a:ea typeface="+mn-ea"/>
                <a:cs typeface="+mn-cs"/>
              </a:rPr>
              <a:t>1. All-or-nothing thinking (also called black-and-white, polarized, or dichotomous thinking): You view a situation in only two categories instead of on a continuum. Example: “If I’m not a total success, I’m a failure.” If notice someone is irritated it is extreme, no continuum.     </a:t>
            </a:r>
          </a:p>
          <a:p>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Catastrophizing</a:t>
            </a:r>
            <a:r>
              <a:rPr lang="en-US" sz="1200" kern="1200" dirty="0" smtClean="0">
                <a:solidFill>
                  <a:schemeClr val="tx1"/>
                </a:solidFill>
                <a:effectLst/>
                <a:latin typeface="+mn-lt"/>
                <a:ea typeface="+mn-ea"/>
                <a:cs typeface="+mn-cs"/>
              </a:rPr>
              <a:t> (also called fortune-telling): You predict the future negatively without considering other, more likely outcomes. Example: “I’ll be so upset, I won’t be able to function at all.”     </a:t>
            </a:r>
          </a:p>
          <a:p>
            <a:r>
              <a:rPr lang="en-US" sz="1200" kern="1200" dirty="0" smtClean="0">
                <a:solidFill>
                  <a:schemeClr val="tx1"/>
                </a:solidFill>
                <a:effectLst/>
                <a:latin typeface="+mn-lt"/>
                <a:ea typeface="+mn-ea"/>
                <a:cs typeface="+mn-cs"/>
              </a:rPr>
              <a:t>3. Disqualifying or discounting the positive: You unreasonably tell yourself that positive experiences, deeds, or qualities do not count.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Example: “I did that project well, but that doesn’t mean I’m competent; I just got lucky.”     </a:t>
            </a:r>
          </a:p>
          <a:p>
            <a:r>
              <a:rPr lang="en-US" sz="1200" kern="1200" dirty="0" smtClean="0">
                <a:solidFill>
                  <a:schemeClr val="tx1"/>
                </a:solidFill>
                <a:effectLst/>
                <a:latin typeface="+mn-lt"/>
                <a:ea typeface="+mn-ea"/>
                <a:cs typeface="+mn-cs"/>
              </a:rPr>
              <a:t>4. Emotional reasoning: You think something must be true because you “feel” (actually believe) it so strongly, ignoring or discounting evidence to the contrary. Example: “I know I do a lot of things okay at work, but I still feel like I’m a failure.”     </a:t>
            </a:r>
          </a:p>
          <a:p>
            <a:r>
              <a:rPr lang="en-US" sz="1200" kern="1200" dirty="0" smtClean="0">
                <a:solidFill>
                  <a:schemeClr val="tx1"/>
                </a:solidFill>
                <a:effectLst/>
                <a:latin typeface="+mn-lt"/>
                <a:ea typeface="+mn-ea"/>
                <a:cs typeface="+mn-cs"/>
              </a:rPr>
              <a:t>5. Labeling: You put a fixed, global label on yourself or others without considering that the evidence might more reasonably lead to a less disastrous conclusion. Example: “I’m a loser. He’s no good.”     </a:t>
            </a:r>
          </a:p>
          <a:p>
            <a:r>
              <a:rPr lang="en-US" sz="1200" kern="1200" dirty="0" smtClean="0">
                <a:solidFill>
                  <a:schemeClr val="tx1"/>
                </a:solidFill>
                <a:effectLst/>
                <a:latin typeface="+mn-lt"/>
                <a:ea typeface="+mn-ea"/>
                <a:cs typeface="+mn-cs"/>
              </a:rPr>
              <a:t>6. Magnification/ minimization: When you evaluate yourself, another person, or a situation, you unreasonably magnify the negative and/ or minimize the positive. Example: “Getting a mediocre evaluation proves how inadequate I am. Getting high marks doesn’t mean I’m smart.”     </a:t>
            </a:r>
          </a:p>
          <a:p>
            <a:r>
              <a:rPr lang="en-US" sz="1200" kern="1200" dirty="0" smtClean="0">
                <a:solidFill>
                  <a:schemeClr val="tx1"/>
                </a:solidFill>
                <a:effectLst/>
                <a:latin typeface="+mn-lt"/>
                <a:ea typeface="+mn-ea"/>
                <a:cs typeface="+mn-cs"/>
              </a:rPr>
              <a:t>7. Mental filter (also called selective abstraction): You pay undue attention to one negative detail instead of seeing the whole picture. Example: “Because I got one low rating on my evaluation [which also contained several high ratings] it means I’m doing a lousy job.”     </a:t>
            </a:r>
          </a:p>
          <a:p>
            <a:r>
              <a:rPr lang="en-US" sz="1200" kern="1200" dirty="0" smtClean="0">
                <a:solidFill>
                  <a:schemeClr val="tx1"/>
                </a:solidFill>
                <a:effectLst/>
                <a:latin typeface="+mn-lt"/>
                <a:ea typeface="+mn-ea"/>
                <a:cs typeface="+mn-cs"/>
              </a:rPr>
              <a:t>8. Mind reading: You believe you know what others are thinking, failing to consider other, more likely possibilities. Example: “He thinks that I don’t know the first thing about this project.”     </a:t>
            </a:r>
          </a:p>
          <a:p>
            <a:r>
              <a:rPr lang="en-US" sz="1200" kern="1200" dirty="0" smtClean="0">
                <a:solidFill>
                  <a:schemeClr val="tx1"/>
                </a:solidFill>
                <a:effectLst/>
                <a:latin typeface="+mn-lt"/>
                <a:ea typeface="+mn-ea"/>
                <a:cs typeface="+mn-cs"/>
              </a:rPr>
              <a:t>9. Overgeneralization: You make a sweeping negative conclusion that goes far beyond the current situation. Example: “[ Because I felt uncomfortable at the meeting] I don’t have what it takes to make friends.” </a:t>
            </a:r>
          </a:p>
          <a:p>
            <a:r>
              <a:rPr lang="en-US" sz="1200" kern="1200" dirty="0" smtClean="0">
                <a:solidFill>
                  <a:schemeClr val="tx1"/>
                </a:solidFill>
                <a:effectLst/>
                <a:latin typeface="+mn-lt"/>
                <a:ea typeface="+mn-ea"/>
                <a:cs typeface="+mn-cs"/>
              </a:rPr>
              <a:t>10. Personalization: You believe others are behaving negatively because of you, without considering more plausible explanations for their behavior. Example: “The repairman was curt to me because I did something wrong.” </a:t>
            </a:r>
          </a:p>
          <a:p>
            <a:r>
              <a:rPr lang="en-US" sz="1200" kern="1200" dirty="0" smtClean="0">
                <a:solidFill>
                  <a:schemeClr val="tx1"/>
                </a:solidFill>
                <a:effectLst/>
                <a:latin typeface="+mn-lt"/>
                <a:ea typeface="+mn-ea"/>
                <a:cs typeface="+mn-cs"/>
              </a:rPr>
              <a:t>11. “Should” and “must” statements (also called imperatives): You have a precise, fixed idea of how you or others should behave, and you overestimate how bad it is that these expectations are not met. Example: “It’s terrible that I made a mistake. I should always do my best.” </a:t>
            </a:r>
          </a:p>
          <a:p>
            <a:r>
              <a:rPr lang="en-US" sz="1200" kern="1200" dirty="0" smtClean="0">
                <a:solidFill>
                  <a:schemeClr val="tx1"/>
                </a:solidFill>
                <a:effectLst/>
                <a:latin typeface="+mn-lt"/>
                <a:ea typeface="+mn-ea"/>
                <a:cs typeface="+mn-cs"/>
              </a:rPr>
              <a:t>12. Tunnel vision: You only see the negative aspects of a situation. Example: “My son’s teacher can’t do anything right. He’s critical and insensitive and lousy at teaching.”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*Beck, Judith S. (2011-08-17). Cognitive Behavior Therapy, Second Edition (Kindle Locations 4071-4097). Guilford Press. Kindle Edition.</a:t>
            </a:r>
          </a:p>
          <a:p>
            <a:pPr marL="228600" indent="-228600">
              <a:buAutoNum type="arabicPeriod"/>
            </a:pPr>
            <a:endParaRPr lang="en-US" baseline="0" dirty="0" smtClean="0"/>
          </a:p>
          <a:p>
            <a:pPr marL="0" indent="0">
              <a:buNone/>
            </a:pPr>
            <a:r>
              <a:rPr lang="en-US" baseline="0" dirty="0" smtClean="0"/>
              <a:t>Specific </a:t>
            </a:r>
            <a:r>
              <a:rPr lang="en-US" baseline="0" dirty="0" smtClean="0"/>
              <a:t>to Panic</a:t>
            </a:r>
          </a:p>
          <a:p>
            <a:pPr marL="0" indent="0">
              <a:buNone/>
            </a:pPr>
            <a:r>
              <a:rPr lang="en-US" baseline="0" dirty="0" smtClean="0"/>
              <a:t>Might go crazy</a:t>
            </a:r>
          </a:p>
          <a:p>
            <a:pPr marL="0" indent="0">
              <a:buNone/>
            </a:pPr>
            <a:r>
              <a:rPr lang="en-US" baseline="0" dirty="0" smtClean="0"/>
              <a:t>I have lost control of myself</a:t>
            </a:r>
          </a:p>
          <a:p>
            <a:pPr marL="0" indent="0">
              <a:buNone/>
            </a:pPr>
            <a:r>
              <a:rPr lang="en-US" baseline="0" dirty="0" smtClean="0"/>
              <a:t>Heart Attack</a:t>
            </a:r>
          </a:p>
          <a:p>
            <a:pPr marL="0" indent="0">
              <a:buNone/>
            </a:pPr>
            <a:r>
              <a:rPr lang="en-US" baseline="0" dirty="0" smtClean="0"/>
              <a:t>Fainting</a:t>
            </a:r>
          </a:p>
          <a:p>
            <a:pPr marL="0" indent="0">
              <a:buNone/>
            </a:pPr>
            <a:r>
              <a:rPr lang="en-US" baseline="0" dirty="0" smtClean="0"/>
              <a:t>Jumping to conclusions</a:t>
            </a:r>
          </a:p>
          <a:p>
            <a:pPr marL="0" indent="0">
              <a:buNone/>
            </a:pPr>
            <a:r>
              <a:rPr lang="en-US" baseline="0" dirty="0" smtClean="0"/>
              <a:t>Loss of perspective</a:t>
            </a: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9</a:t>
            </a:fld>
            <a:endParaRPr lang="en-US"/>
          </a:p>
        </p:txBody>
      </p:sp>
    </p:spTree>
    <p:extLst>
      <p:ext uri="{BB962C8B-B14F-4D97-AF65-F5344CB8AC3E}">
        <p14:creationId xmlns:p14="http://schemas.microsoft.com/office/powerpoint/2010/main" val="4284899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Examples of avoidance and safety behaviors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Don’t underestimate – this makes most sense – called fight or flight for reason.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Primary examples – stay home, leave room, don’t talk, minimize problem, ignore it</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Secondary – Most symptoms are here. Either can’t escape situation or can’t escape thoughts. You can’t make everyone like you so you avoid any situation that might cause dislike. There is no end to this.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Problem is that this works. Thing you worry about causes increase in anxiety. Avoiding, escaping or controlling causes a decrease. Why it is so reinforcing and hard to give up.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Problem is that it only works some. Works enough to try again but never solves problem.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Fear – avoid – safety behavior*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Getting a shot – don’t go to doc, dentist, give blood – distract self, don’t look at needle, request extra anesthesia</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Physical symptoms such as racing heart or dizziness – don’t exert yourself – keep checking pulse, have safe person with you, do relaxation to stay calm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Situation where it would be bad to lose control – don’t drive – stay in right lane, drive surface streets, have someone with you</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Eating food you could choke on – don’t eat those foods – have lots of water, chew food extra amount, eat soft foods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Have bad thoughts – try not to think those things – counter them with good thoughts, confess, pray, tell yourself you don’t mean them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Interacting with people – avoid social situations – keep conversation on easy topics, avoid eye contact, take talkative friend with you, have excuse to leave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Do something that would hurt someone – be sure to never make a mistake – check and recheck that you got it perfect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Hard to escape situations – avoid those – stay close to exits, safe person, bring items just in case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Getting sick – avoid contaminated places – touch with sleeve, wash, use napkin, keep sanitizer with you</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sz="1200" kern="1200" dirty="0" err="1" smtClean="0">
                <a:solidFill>
                  <a:schemeClr val="tx1"/>
                </a:solidFill>
                <a:latin typeface="+mn-lt"/>
                <a:ea typeface="+mn-ea"/>
                <a:cs typeface="+mn-cs"/>
              </a:rPr>
              <a:t>Tolin</a:t>
            </a:r>
            <a:r>
              <a:rPr lang="en-US" sz="1200" kern="1200" dirty="0" smtClean="0">
                <a:solidFill>
                  <a:schemeClr val="tx1"/>
                </a:solidFill>
                <a:latin typeface="+mn-lt"/>
                <a:ea typeface="+mn-ea"/>
                <a:cs typeface="+mn-cs"/>
              </a:rPr>
              <a:t>, David (2011-12-12). Face Your Fears: A Proven Plan to Beat Anxiety, Panic, Phobias, and Obsessions (p. 117). John Wiley and Sons. Kindle Edition.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Ways to neutralize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Mental recall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Replace with other thoughts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Checking (ex. parking car)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Reassurance seeking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testing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22E9CD0-466B-AC48-8515-857C743D736B}" type="slidenum">
              <a:rPr lang="en-US" smtClean="0"/>
              <a:t>10</a:t>
            </a:fld>
            <a:endParaRPr lang="en-US"/>
          </a:p>
        </p:txBody>
      </p:sp>
    </p:spTree>
    <p:extLst>
      <p:ext uri="{BB962C8B-B14F-4D97-AF65-F5344CB8AC3E}">
        <p14:creationId xmlns:p14="http://schemas.microsoft.com/office/powerpoint/2010/main" val="3172646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7200">
              <a:spcBef>
                <a:spcPts val="0"/>
              </a:spcBef>
              <a:buSzTx/>
              <a:buNone/>
              <a:defRPr/>
            </a:pPr>
            <a:r>
              <a:rPr lang="en-US" dirty="0" smtClean="0"/>
              <a:t>Getting a shot – don’t go to doc, dentist, give blood – distract self, don’t look at needle, request extra anesthesia</a:t>
            </a:r>
          </a:p>
          <a:p>
            <a:pPr marL="0" indent="0" defTabSz="457200">
              <a:spcBef>
                <a:spcPts val="0"/>
              </a:spcBef>
              <a:buSzTx/>
              <a:buNone/>
              <a:defRPr/>
            </a:pPr>
            <a:r>
              <a:rPr lang="en-US" dirty="0" smtClean="0"/>
              <a:t>Physical symptoms such as racing heart or dizziness – don’t exert yourself – keep checking pulse, have safe person with you, do relaxation to stay calm</a:t>
            </a:r>
          </a:p>
          <a:p>
            <a:pPr marL="0" indent="0" defTabSz="457200">
              <a:spcBef>
                <a:spcPts val="0"/>
              </a:spcBef>
              <a:buSzTx/>
              <a:buNone/>
              <a:defRPr/>
            </a:pPr>
            <a:r>
              <a:rPr lang="en-US" dirty="0" smtClean="0"/>
              <a:t>Situation where it would be bad to lose control – don’t drive – stay in right lane, drive surface streets, have someone with you</a:t>
            </a:r>
          </a:p>
          <a:p>
            <a:pPr marL="0" indent="0" defTabSz="457200">
              <a:spcBef>
                <a:spcPts val="0"/>
              </a:spcBef>
              <a:buSzTx/>
              <a:buNone/>
              <a:defRPr/>
            </a:pPr>
            <a:r>
              <a:rPr lang="en-US" dirty="0" smtClean="0"/>
              <a:t>Eating food you could choke on – don’t eat those foods – have lots of water, chew food extra amount, eat soft foods</a:t>
            </a:r>
          </a:p>
          <a:p>
            <a:pPr marL="0" indent="0" defTabSz="457200">
              <a:spcBef>
                <a:spcPts val="0"/>
              </a:spcBef>
              <a:buSzTx/>
              <a:buNone/>
              <a:defRPr/>
            </a:pPr>
            <a:r>
              <a:rPr lang="en-US" dirty="0" smtClean="0"/>
              <a:t>Interacting with people – avoid social situations – keep conversation on easy topics, avoid eye contact, take talkative friend with you, have excuse to leave</a:t>
            </a:r>
          </a:p>
          <a:p>
            <a:pPr marL="0" indent="0" defTabSz="457200">
              <a:spcBef>
                <a:spcPts val="0"/>
              </a:spcBef>
              <a:buSzTx/>
              <a:buNone/>
              <a:defRPr/>
            </a:pPr>
            <a:r>
              <a:rPr lang="en-US" dirty="0" smtClean="0"/>
              <a:t>Hard to escape situations – avoid those – stay close to exits, safe person, bring items just in case</a:t>
            </a:r>
          </a:p>
          <a:p>
            <a:pPr marL="0" indent="0" defTabSz="457200">
              <a:spcBef>
                <a:spcPts val="0"/>
              </a:spcBef>
              <a:buSzTx/>
              <a:buNone/>
              <a:defRPr/>
            </a:pPr>
            <a:r>
              <a:rPr lang="en-US" dirty="0" smtClean="0"/>
              <a:t>Getting sick – avoid contaminated places – touch with sleeve, wash, use napkin, keep sanitizer with you</a:t>
            </a:r>
          </a:p>
          <a:p>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11</a:t>
            </a:fld>
            <a:endParaRPr lang="en-US"/>
          </a:p>
        </p:txBody>
      </p:sp>
    </p:spTree>
    <p:extLst>
      <p:ext uri="{BB962C8B-B14F-4D97-AF65-F5344CB8AC3E}">
        <p14:creationId xmlns:p14="http://schemas.microsoft.com/office/powerpoint/2010/main" val="1935350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Friday, February 7, 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Friday, February 7,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Friday, February 7,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Friday, February 7, 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Friday, February 7, 14</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Friday, February 7, 14</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Friday, February 7, 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Friday, February 7, 14</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Friday, February 7, 14</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Friday, February 7, 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Friday, February 7, 14</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Friday, February 7, 14</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yanxiouschild.com" TargetMode="External"/><Relationship Id="rId4" Type="http://schemas.openxmlformats.org/officeDocument/2006/relationships/hyperlink" Target="http://www.carolinas-counseling.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52500" y="787400"/>
            <a:ext cx="7378700" cy="2565400"/>
          </a:xfrm>
        </p:spPr>
        <p:txBody>
          <a:bodyPr/>
          <a:lstStyle/>
          <a:p>
            <a:pPr marL="18288" indent="0" algn="ctr"/>
            <a:r>
              <a:rPr lang="en-US" sz="4800" dirty="0"/>
              <a:t>SA01 Understanding and Treating Anxiety Disorders</a:t>
            </a:r>
            <a:endParaRPr lang="en-US" sz="4800" dirty="0"/>
          </a:p>
        </p:txBody>
      </p:sp>
      <p:sp>
        <p:nvSpPr>
          <p:cNvPr id="6" name="TextBox 5"/>
          <p:cNvSpPr txBox="1"/>
          <p:nvPr/>
        </p:nvSpPr>
        <p:spPr>
          <a:xfrm>
            <a:off x="1783004" y="4653038"/>
            <a:ext cx="4481934" cy="830997"/>
          </a:xfrm>
          <a:prstGeom prst="rect">
            <a:avLst/>
          </a:prstGeom>
          <a:noFill/>
        </p:spPr>
        <p:txBody>
          <a:bodyPr wrap="square" rtlCol="0">
            <a:spAutoFit/>
          </a:bodyPr>
          <a:lstStyle/>
          <a:p>
            <a:r>
              <a:rPr lang="en-US" sz="2400" dirty="0" smtClean="0"/>
              <a:t>Dr. David A Russ</a:t>
            </a:r>
          </a:p>
          <a:p>
            <a:r>
              <a:rPr lang="en-US" sz="2400" dirty="0" smtClean="0"/>
              <a:t>Licensed Psychologist</a:t>
            </a:r>
            <a:endParaRPr lang="en-US" sz="2400" dirty="0"/>
          </a:p>
        </p:txBody>
      </p:sp>
      <p:sp>
        <p:nvSpPr>
          <p:cNvPr id="7" name="TextBox 6"/>
          <p:cNvSpPr txBox="1"/>
          <p:nvPr/>
        </p:nvSpPr>
        <p:spPr>
          <a:xfrm>
            <a:off x="1783004" y="5653690"/>
            <a:ext cx="2885676" cy="369332"/>
          </a:xfrm>
          <a:prstGeom prst="rect">
            <a:avLst/>
          </a:prstGeom>
          <a:noFill/>
        </p:spPr>
        <p:txBody>
          <a:bodyPr wrap="none" rtlCol="0">
            <a:spAutoFit/>
          </a:bodyPr>
          <a:lstStyle/>
          <a:p>
            <a:r>
              <a:rPr lang="en-US" dirty="0" smtClean="0">
                <a:hlinkClick r:id="rId3"/>
              </a:rPr>
              <a:t>www.turnaroundanxiety.com</a:t>
            </a:r>
            <a:r>
              <a:rPr lang="en-US" dirty="0" smtClean="0"/>
              <a:t> </a:t>
            </a:r>
            <a:endParaRPr lang="en-US" dirty="0"/>
          </a:p>
        </p:txBody>
      </p:sp>
      <p:sp>
        <p:nvSpPr>
          <p:cNvPr id="8" name="TextBox 7"/>
          <p:cNvSpPr txBox="1"/>
          <p:nvPr/>
        </p:nvSpPr>
        <p:spPr>
          <a:xfrm>
            <a:off x="4628483" y="5653690"/>
            <a:ext cx="3041555" cy="369332"/>
          </a:xfrm>
          <a:prstGeom prst="rect">
            <a:avLst/>
          </a:prstGeom>
          <a:noFill/>
        </p:spPr>
        <p:txBody>
          <a:bodyPr wrap="none" rtlCol="0">
            <a:spAutoFit/>
          </a:bodyPr>
          <a:lstStyle/>
          <a:p>
            <a:r>
              <a:rPr lang="en-US" dirty="0" smtClean="0">
                <a:hlinkClick r:id="rId4"/>
              </a:rPr>
              <a:t>www.carolinas-counseling.com</a:t>
            </a:r>
            <a:r>
              <a:rPr lang="en-US" dirty="0" smtClean="0"/>
              <a:t>   </a:t>
            </a:r>
            <a:endParaRPr lang="en-US" dirty="0"/>
          </a:p>
        </p:txBody>
      </p:sp>
    </p:spTree>
    <p:extLst>
      <p:ext uri="{BB962C8B-B14F-4D97-AF65-F5344CB8AC3E}">
        <p14:creationId xmlns:p14="http://schemas.microsoft.com/office/powerpoint/2010/main" val="8217143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1244600"/>
            <a:ext cx="6096000" cy="3755518"/>
          </a:xfrm>
        </p:spPr>
        <p:txBody>
          <a:bodyPr>
            <a:normAutofit fontScale="92500"/>
          </a:bodyPr>
          <a:lstStyle/>
          <a:p>
            <a:pPr marL="384048" lvl="1" indent="0">
              <a:buNone/>
            </a:pPr>
            <a:r>
              <a:rPr lang="en-US" sz="3000" dirty="0" smtClean="0">
                <a:effectLst/>
              </a:rPr>
              <a:t>Attempt to solve “invented” problem</a:t>
            </a:r>
          </a:p>
          <a:p>
            <a:pPr marL="898398" lvl="1" indent="-514350">
              <a:buFont typeface="+mj-lt"/>
              <a:buAutoNum type="arabicPeriod"/>
            </a:pPr>
            <a:r>
              <a:rPr lang="en-US" sz="3000" dirty="0" smtClean="0">
                <a:effectLst/>
              </a:rPr>
              <a:t>Primary:  Avoidance/Escape – literal or imagined</a:t>
            </a:r>
          </a:p>
          <a:p>
            <a:pPr marL="898398" lvl="1" indent="-514350">
              <a:buFont typeface="+mj-lt"/>
              <a:buAutoNum type="arabicPeriod"/>
            </a:pPr>
            <a:r>
              <a:rPr lang="en-US" sz="3000" dirty="0" smtClean="0">
                <a:effectLst/>
              </a:rPr>
              <a:t>Secondary: If can’t avoid then make it as safe as possible – symptoms get more extreme and less functional – partially effective (huge problem)</a:t>
            </a:r>
            <a:endParaRPr lang="en-US" sz="2600" dirty="0">
              <a:effectLst/>
            </a:endParaRPr>
          </a:p>
          <a:p>
            <a:endParaRPr lang="en-US" dirty="0"/>
          </a:p>
        </p:txBody>
      </p:sp>
      <p:sp>
        <p:nvSpPr>
          <p:cNvPr id="3" name="Title 2"/>
          <p:cNvSpPr>
            <a:spLocks noGrp="1"/>
          </p:cNvSpPr>
          <p:nvPr>
            <p:ph type="title"/>
          </p:nvPr>
        </p:nvSpPr>
        <p:spPr/>
        <p:txBody>
          <a:bodyPr/>
          <a:lstStyle/>
          <a:p>
            <a:r>
              <a:rPr lang="en-US" dirty="0" smtClean="0"/>
              <a:t>Avoidant Coping</a:t>
            </a:r>
            <a:endParaRPr lang="en-US" dirty="0"/>
          </a:p>
        </p:txBody>
      </p:sp>
    </p:spTree>
    <p:extLst>
      <p:ext uri="{BB962C8B-B14F-4D97-AF65-F5344CB8AC3E}">
        <p14:creationId xmlns:p14="http://schemas.microsoft.com/office/powerpoint/2010/main" val="12890446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 y="685801"/>
            <a:ext cx="7452360" cy="4292599"/>
          </a:xfrm>
        </p:spPr>
        <p:txBody>
          <a:bodyPr>
            <a:normAutofit/>
          </a:bodyPr>
          <a:lstStyle/>
          <a:p>
            <a:endParaRPr lang="en-US" dirty="0"/>
          </a:p>
        </p:txBody>
      </p:sp>
      <p:sp>
        <p:nvSpPr>
          <p:cNvPr id="3" name="Title 2"/>
          <p:cNvSpPr>
            <a:spLocks noGrp="1"/>
          </p:cNvSpPr>
          <p:nvPr>
            <p:ph type="title"/>
          </p:nvPr>
        </p:nvSpPr>
        <p:spPr/>
        <p:txBody>
          <a:bodyPr/>
          <a:lstStyle/>
          <a:p>
            <a:r>
              <a:rPr lang="en-US" dirty="0" smtClean="0"/>
              <a:t>Examples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65633501"/>
              </p:ext>
            </p:extLst>
          </p:nvPr>
        </p:nvGraphicFramePr>
        <p:xfrm>
          <a:off x="777239" y="762001"/>
          <a:ext cx="7543800" cy="4028439"/>
        </p:xfrm>
        <a:graphic>
          <a:graphicData uri="http://schemas.openxmlformats.org/drawingml/2006/table">
            <a:tbl>
              <a:tblPr firstRow="1" bandRow="1">
                <a:tableStyleId>{2A488322-F2BA-4B5B-9748-0D474271808F}</a:tableStyleId>
              </a:tblPr>
              <a:tblGrid>
                <a:gridCol w="2514600"/>
                <a:gridCol w="2514600"/>
                <a:gridCol w="2514600"/>
              </a:tblGrid>
              <a:tr h="370840">
                <a:tc>
                  <a:txBody>
                    <a:bodyPr/>
                    <a:lstStyle/>
                    <a:p>
                      <a:r>
                        <a:rPr lang="en-US" dirty="0" smtClean="0"/>
                        <a:t>Trigger</a:t>
                      </a:r>
                      <a:endParaRPr lang="en-US" dirty="0"/>
                    </a:p>
                  </a:txBody>
                  <a:tcPr/>
                </a:tc>
                <a:tc>
                  <a:txBody>
                    <a:bodyPr/>
                    <a:lstStyle/>
                    <a:p>
                      <a:r>
                        <a:rPr lang="en-US" dirty="0" smtClean="0"/>
                        <a:t>Primary</a:t>
                      </a:r>
                      <a:endParaRPr lang="en-US" dirty="0"/>
                    </a:p>
                  </a:txBody>
                  <a:tcPr/>
                </a:tc>
                <a:tc>
                  <a:txBody>
                    <a:bodyPr/>
                    <a:lstStyle/>
                    <a:p>
                      <a:r>
                        <a:rPr lang="en-US" dirty="0" smtClean="0"/>
                        <a:t>Secondary</a:t>
                      </a:r>
                      <a:endParaRPr lang="en-US" dirty="0"/>
                    </a:p>
                  </a:txBody>
                  <a:tcPr/>
                </a:tc>
              </a:tr>
              <a:tr h="370840">
                <a:tc>
                  <a:txBody>
                    <a:bodyPr/>
                    <a:lstStyle/>
                    <a:p>
                      <a:r>
                        <a:rPr lang="en-US" dirty="0" smtClean="0"/>
                        <a:t>Getting a shot </a:t>
                      </a:r>
                      <a:endParaRPr lang="en-US" dirty="0"/>
                    </a:p>
                  </a:txBody>
                  <a:tcPr/>
                </a:tc>
                <a:tc>
                  <a:txBody>
                    <a:bodyPr/>
                    <a:lstStyle/>
                    <a:p>
                      <a:r>
                        <a:rPr lang="en-US" dirty="0" smtClean="0"/>
                        <a:t>don’t go </a:t>
                      </a:r>
                      <a:endParaRPr lang="en-US" dirty="0"/>
                    </a:p>
                  </a:txBody>
                  <a:tcPr/>
                </a:tc>
                <a:tc>
                  <a:txBody>
                    <a:bodyPr/>
                    <a:lstStyle/>
                    <a:p>
                      <a:r>
                        <a:rPr lang="en-US" dirty="0" smtClean="0"/>
                        <a:t>distract self, don’t look at needle, request extra anesthesia</a:t>
                      </a:r>
                      <a:endParaRPr lang="en-US" dirty="0"/>
                    </a:p>
                  </a:txBody>
                  <a:tcPr/>
                </a:tc>
              </a:tr>
              <a:tr h="370840">
                <a:tc>
                  <a:txBody>
                    <a:bodyPr/>
                    <a:lstStyle/>
                    <a:p>
                      <a:r>
                        <a:rPr lang="en-US" dirty="0" smtClean="0"/>
                        <a:t>Racing</a:t>
                      </a:r>
                      <a:r>
                        <a:rPr lang="en-US" baseline="0" dirty="0" smtClean="0"/>
                        <a:t> heart</a:t>
                      </a:r>
                      <a:endParaRPr lang="en-US" dirty="0"/>
                    </a:p>
                  </a:txBody>
                  <a:tcPr/>
                </a:tc>
                <a:tc>
                  <a:txBody>
                    <a:bodyPr/>
                    <a:lstStyle/>
                    <a:p>
                      <a:r>
                        <a:rPr lang="en-US" dirty="0" smtClean="0"/>
                        <a:t>Don’t exert self</a:t>
                      </a:r>
                      <a:endParaRPr lang="en-US" dirty="0"/>
                    </a:p>
                  </a:txBody>
                  <a:tcPr/>
                </a:tc>
                <a:tc>
                  <a:txBody>
                    <a:bodyPr/>
                    <a:lstStyle/>
                    <a:p>
                      <a:r>
                        <a:rPr lang="en-US" dirty="0" smtClean="0"/>
                        <a:t>Check pulse, have safe person with you, relaxation</a:t>
                      </a:r>
                      <a:endParaRPr lang="en-US" dirty="0"/>
                    </a:p>
                  </a:txBody>
                  <a:tcPr/>
                </a:tc>
              </a:tr>
              <a:tr h="370840">
                <a:tc>
                  <a:txBody>
                    <a:bodyPr/>
                    <a:lstStyle/>
                    <a:p>
                      <a:r>
                        <a:rPr lang="en-US" dirty="0" smtClean="0"/>
                        <a:t>Food</a:t>
                      </a:r>
                      <a:r>
                        <a:rPr lang="en-US" baseline="0" dirty="0" smtClean="0"/>
                        <a:t> that could cause choking</a:t>
                      </a:r>
                      <a:endParaRPr lang="en-US" dirty="0"/>
                    </a:p>
                  </a:txBody>
                  <a:tcPr/>
                </a:tc>
                <a:tc>
                  <a:txBody>
                    <a:bodyPr/>
                    <a:lstStyle/>
                    <a:p>
                      <a:r>
                        <a:rPr lang="en-US" dirty="0" smtClean="0"/>
                        <a:t>Don’t eat</a:t>
                      </a:r>
                      <a:endParaRPr lang="en-US" dirty="0"/>
                    </a:p>
                  </a:txBody>
                  <a:tcPr/>
                </a:tc>
                <a:tc>
                  <a:txBody>
                    <a:bodyPr/>
                    <a:lstStyle/>
                    <a:p>
                      <a:r>
                        <a:rPr lang="en-US" dirty="0" smtClean="0"/>
                        <a:t>Have</a:t>
                      </a:r>
                      <a:r>
                        <a:rPr lang="en-US" baseline="0" dirty="0" smtClean="0"/>
                        <a:t> water, chew extra, eat soft food</a:t>
                      </a:r>
                      <a:endParaRPr lang="en-US" dirty="0"/>
                    </a:p>
                  </a:txBody>
                  <a:tcPr/>
                </a:tc>
              </a:tr>
              <a:tr h="370840">
                <a:tc>
                  <a:txBody>
                    <a:bodyPr/>
                    <a:lstStyle/>
                    <a:p>
                      <a:r>
                        <a:rPr lang="en-US" dirty="0" smtClean="0"/>
                        <a:t>Interacting with people</a:t>
                      </a:r>
                      <a:endParaRPr lang="en-US" dirty="0"/>
                    </a:p>
                  </a:txBody>
                  <a:tcPr/>
                </a:tc>
                <a:tc>
                  <a:txBody>
                    <a:bodyPr/>
                    <a:lstStyle/>
                    <a:p>
                      <a:r>
                        <a:rPr lang="en-US" dirty="0" smtClean="0"/>
                        <a:t>Avoid</a:t>
                      </a:r>
                      <a:r>
                        <a:rPr lang="en-US" baseline="0" dirty="0" smtClean="0"/>
                        <a:t> social situations</a:t>
                      </a:r>
                      <a:endParaRPr lang="en-US" dirty="0"/>
                    </a:p>
                  </a:txBody>
                  <a:tcPr/>
                </a:tc>
                <a:tc>
                  <a:txBody>
                    <a:bodyPr/>
                    <a:lstStyle/>
                    <a:p>
                      <a:r>
                        <a:rPr lang="en-US" dirty="0" smtClean="0"/>
                        <a:t>Keep topic easy, avoid eye contact, take talkative friend, have excuse to leave</a:t>
                      </a:r>
                      <a:endParaRPr lang="en-US" dirty="0"/>
                    </a:p>
                  </a:txBody>
                  <a:tcPr/>
                </a:tc>
              </a:tr>
            </a:tbl>
          </a:graphicData>
        </a:graphic>
      </p:graphicFrame>
    </p:spTree>
    <p:extLst>
      <p:ext uri="{BB962C8B-B14F-4D97-AF65-F5344CB8AC3E}">
        <p14:creationId xmlns:p14="http://schemas.microsoft.com/office/powerpoint/2010/main" val="3875493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5080000"/>
            <a:ext cx="7543800" cy="914400"/>
          </a:xfrm>
        </p:spPr>
        <p:txBody>
          <a:bodyPr/>
          <a:lstStyle/>
          <a:p>
            <a:r>
              <a:rPr lang="en-US" dirty="0" smtClean="0"/>
              <a:t>Reinforcing Cycle</a:t>
            </a:r>
            <a:endParaRPr lang="en-US" dirty="0"/>
          </a:p>
        </p:txBody>
      </p:sp>
      <p:sp>
        <p:nvSpPr>
          <p:cNvPr id="9" name="TextBox 8"/>
          <p:cNvSpPr txBox="1"/>
          <p:nvPr/>
        </p:nvSpPr>
        <p:spPr>
          <a:xfrm>
            <a:off x="4539423" y="400467"/>
            <a:ext cx="1707214" cy="923330"/>
          </a:xfrm>
          <a:prstGeom prst="rect">
            <a:avLst/>
          </a:prstGeom>
          <a:noFill/>
        </p:spPr>
        <p:txBody>
          <a:bodyPr wrap="square" rtlCol="0">
            <a:spAutoFit/>
          </a:bodyPr>
          <a:lstStyle/>
          <a:p>
            <a:pPr lvl="0"/>
            <a:r>
              <a:rPr lang="en-US" sz="3600" dirty="0"/>
              <a:t>Trigger</a:t>
            </a:r>
            <a:endParaRPr lang="en-US" dirty="0"/>
          </a:p>
          <a:p>
            <a:endParaRPr lang="en-US" dirty="0"/>
          </a:p>
        </p:txBody>
      </p:sp>
      <p:pic>
        <p:nvPicPr>
          <p:cNvPr id="10" name="Picture 9" descr="Screenshot_4_1_13_1_59_PM-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11715">
            <a:off x="5489098" y="1119208"/>
            <a:ext cx="1371600" cy="850900"/>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484392762"/>
              </p:ext>
            </p:extLst>
          </p:nvPr>
        </p:nvGraphicFramePr>
        <p:xfrm>
          <a:off x="2133600" y="1681962"/>
          <a:ext cx="6096000" cy="3663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168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3978799"/>
          </a:xfrm>
        </p:spPr>
        <p:txBody>
          <a:bodyPr>
            <a:normAutofit/>
          </a:bodyPr>
          <a:lstStyle/>
          <a:p>
            <a:pPr marL="475488" indent="-457200">
              <a:buFont typeface="+mj-lt"/>
              <a:buAutoNum type="arabicPeriod"/>
            </a:pPr>
            <a:r>
              <a:rPr lang="en-US" sz="2800" dirty="0" smtClean="0"/>
              <a:t>Panic </a:t>
            </a:r>
          </a:p>
          <a:p>
            <a:pPr marL="475488" indent="-457200">
              <a:buFont typeface="+mj-lt"/>
              <a:buAutoNum type="arabicPeriod"/>
            </a:pPr>
            <a:r>
              <a:rPr lang="en-US" sz="2800" dirty="0" smtClean="0"/>
              <a:t>Separation</a:t>
            </a:r>
          </a:p>
          <a:p>
            <a:pPr marL="475488" indent="-457200">
              <a:buFont typeface="+mj-lt"/>
              <a:buAutoNum type="arabicPeriod"/>
            </a:pPr>
            <a:r>
              <a:rPr lang="en-US" sz="2800" dirty="0" smtClean="0"/>
              <a:t>GAD</a:t>
            </a:r>
          </a:p>
          <a:p>
            <a:pPr marL="475488" indent="-457200">
              <a:buFont typeface="+mj-lt"/>
              <a:buAutoNum type="arabicPeriod"/>
            </a:pPr>
            <a:r>
              <a:rPr lang="en-US" sz="2800" dirty="0" smtClean="0"/>
              <a:t>Social/Selective </a:t>
            </a:r>
            <a:r>
              <a:rPr lang="en-US" sz="2800" dirty="0" err="1" smtClean="0"/>
              <a:t>Mutism</a:t>
            </a:r>
            <a:endParaRPr lang="en-US" sz="2800" dirty="0" smtClean="0"/>
          </a:p>
          <a:p>
            <a:pPr marL="475488" indent="-457200">
              <a:buFont typeface="+mj-lt"/>
              <a:buAutoNum type="arabicPeriod"/>
            </a:pPr>
            <a:r>
              <a:rPr lang="en-US" sz="2800" dirty="0" smtClean="0"/>
              <a:t>Phobias</a:t>
            </a:r>
          </a:p>
          <a:p>
            <a:pPr marL="475488" indent="-457200">
              <a:buFont typeface="+mj-lt"/>
              <a:buAutoNum type="arabicPeriod"/>
            </a:pPr>
            <a:r>
              <a:rPr lang="en-US" sz="2800" dirty="0" smtClean="0"/>
              <a:t>Trauma</a:t>
            </a:r>
          </a:p>
          <a:p>
            <a:pPr marL="475488" indent="-457200">
              <a:buFont typeface="+mj-lt"/>
              <a:buAutoNum type="arabicPeriod"/>
            </a:pPr>
            <a:r>
              <a:rPr lang="en-US" sz="2800" dirty="0" smtClean="0"/>
              <a:t>OCD and spectrum</a:t>
            </a:r>
            <a:endParaRPr lang="en-US" sz="2800" dirty="0"/>
          </a:p>
        </p:txBody>
      </p:sp>
      <p:sp>
        <p:nvSpPr>
          <p:cNvPr id="3" name="Title 2"/>
          <p:cNvSpPr>
            <a:spLocks noGrp="1"/>
          </p:cNvSpPr>
          <p:nvPr>
            <p:ph type="title"/>
          </p:nvPr>
        </p:nvSpPr>
        <p:spPr/>
        <p:txBody>
          <a:bodyPr/>
          <a:lstStyle/>
          <a:p>
            <a:r>
              <a:rPr lang="en-US" dirty="0" smtClean="0"/>
              <a:t>Types of Anxiety</a:t>
            </a:r>
            <a:endParaRPr lang="en-US" dirty="0"/>
          </a:p>
        </p:txBody>
      </p:sp>
    </p:spTree>
    <p:extLst>
      <p:ext uri="{BB962C8B-B14F-4D97-AF65-F5344CB8AC3E}">
        <p14:creationId xmlns:p14="http://schemas.microsoft.com/office/powerpoint/2010/main" val="987775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573808" cy="3657599"/>
          </a:xfrm>
        </p:spPr>
        <p:txBody>
          <a:bodyPr>
            <a:normAutofit/>
          </a:bodyPr>
          <a:lstStyle/>
          <a:p>
            <a:pPr marL="18288" indent="0">
              <a:buNone/>
            </a:pPr>
            <a:r>
              <a:rPr lang="en-US" sz="4000" dirty="0" smtClean="0">
                <a:solidFill>
                  <a:srgbClr val="FFFF00"/>
                </a:solidFill>
              </a:rPr>
              <a:t>Fear of Fear</a:t>
            </a:r>
          </a:p>
          <a:p>
            <a:pPr lvl="1">
              <a:buFont typeface="Arial"/>
              <a:buChar char="•"/>
            </a:pPr>
            <a:r>
              <a:rPr lang="en-US" sz="2800" dirty="0" smtClean="0"/>
              <a:t>Severe Distress</a:t>
            </a:r>
          </a:p>
          <a:p>
            <a:pPr lvl="1">
              <a:buFont typeface="Arial"/>
              <a:buChar char="•"/>
            </a:pPr>
            <a:r>
              <a:rPr lang="en-US" sz="2800" dirty="0" smtClean="0"/>
              <a:t>Out of blue</a:t>
            </a:r>
          </a:p>
          <a:p>
            <a:pPr lvl="1">
              <a:buFont typeface="Arial"/>
              <a:buChar char="•"/>
            </a:pPr>
            <a:r>
              <a:rPr lang="en-US" sz="2800" dirty="0" smtClean="0"/>
              <a:t>Fear of fear</a:t>
            </a:r>
          </a:p>
          <a:p>
            <a:pPr lvl="1">
              <a:buFont typeface="Arial"/>
              <a:buChar char="•"/>
            </a:pPr>
            <a:r>
              <a:rPr lang="en-US" sz="2800" dirty="0" err="1" smtClean="0"/>
              <a:t>Agorophobia</a:t>
            </a:r>
            <a:endParaRPr lang="en-US" sz="2800" dirty="0"/>
          </a:p>
        </p:txBody>
      </p:sp>
      <p:sp>
        <p:nvSpPr>
          <p:cNvPr id="3" name="Title 2"/>
          <p:cNvSpPr>
            <a:spLocks noGrp="1"/>
          </p:cNvSpPr>
          <p:nvPr>
            <p:ph type="title"/>
          </p:nvPr>
        </p:nvSpPr>
        <p:spPr/>
        <p:txBody>
          <a:bodyPr/>
          <a:lstStyle/>
          <a:p>
            <a:r>
              <a:rPr lang="en-US" dirty="0" smtClean="0"/>
              <a:t>Panic Disorder</a:t>
            </a:r>
            <a:endParaRPr lang="en-US" dirty="0"/>
          </a:p>
        </p:txBody>
      </p:sp>
    </p:spTree>
    <p:extLst>
      <p:ext uri="{BB962C8B-B14F-4D97-AF65-F5344CB8AC3E}">
        <p14:creationId xmlns:p14="http://schemas.microsoft.com/office/powerpoint/2010/main" val="27761283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434793"/>
            <a:ext cx="6096000" cy="4794164"/>
          </a:xfrm>
        </p:spPr>
        <p:txBody>
          <a:bodyPr>
            <a:normAutofit fontScale="92500" lnSpcReduction="20000"/>
          </a:bodyPr>
          <a:lstStyle/>
          <a:p>
            <a:pPr lvl="0">
              <a:buFont typeface="Wingdings" charset="2"/>
              <a:buChar char="u"/>
            </a:pPr>
            <a:r>
              <a:rPr lang="en-US" sz="2400" dirty="0">
                <a:effectLst/>
              </a:rPr>
              <a:t>palpitations </a:t>
            </a:r>
          </a:p>
          <a:p>
            <a:pPr lvl="0">
              <a:buFont typeface="Wingdings" charset="2"/>
              <a:buChar char="u"/>
            </a:pPr>
            <a:r>
              <a:rPr lang="en-US" sz="2400" dirty="0">
                <a:effectLst/>
              </a:rPr>
              <a:t>sweating </a:t>
            </a:r>
          </a:p>
          <a:p>
            <a:pPr lvl="0">
              <a:buFont typeface="Wingdings" charset="2"/>
              <a:buChar char="u"/>
            </a:pPr>
            <a:r>
              <a:rPr lang="en-US" sz="2400" dirty="0">
                <a:effectLst/>
              </a:rPr>
              <a:t>trembling or shaking </a:t>
            </a:r>
          </a:p>
          <a:p>
            <a:pPr lvl="0">
              <a:buFont typeface="Wingdings" charset="2"/>
              <a:buChar char="u"/>
            </a:pPr>
            <a:r>
              <a:rPr lang="en-US" sz="2400" dirty="0">
                <a:effectLst/>
              </a:rPr>
              <a:t>sensations of shortness of breath or smothering </a:t>
            </a:r>
          </a:p>
          <a:p>
            <a:pPr lvl="0">
              <a:buFont typeface="Wingdings" charset="2"/>
              <a:buChar char="u"/>
            </a:pPr>
            <a:r>
              <a:rPr lang="en-US" sz="2400" dirty="0">
                <a:effectLst/>
              </a:rPr>
              <a:t>feeling of choking </a:t>
            </a:r>
          </a:p>
          <a:p>
            <a:pPr lvl="0">
              <a:buFont typeface="Wingdings" charset="2"/>
              <a:buChar char="u"/>
            </a:pPr>
            <a:r>
              <a:rPr lang="en-US" sz="2400" dirty="0">
                <a:effectLst/>
              </a:rPr>
              <a:t>chest pain or discomfort </a:t>
            </a:r>
          </a:p>
          <a:p>
            <a:pPr lvl="0">
              <a:buFont typeface="Wingdings" charset="2"/>
              <a:buChar char="u"/>
            </a:pPr>
            <a:r>
              <a:rPr lang="en-US" sz="2400" dirty="0">
                <a:effectLst/>
              </a:rPr>
              <a:t>nausea or abdominal distress </a:t>
            </a:r>
          </a:p>
          <a:p>
            <a:pPr lvl="0">
              <a:buFont typeface="Wingdings" charset="2"/>
              <a:buChar char="u"/>
            </a:pPr>
            <a:r>
              <a:rPr lang="en-US" sz="2400" dirty="0">
                <a:effectLst/>
              </a:rPr>
              <a:t>dizziness or lightheadedness </a:t>
            </a:r>
          </a:p>
          <a:p>
            <a:pPr lvl="0">
              <a:buFont typeface="Wingdings" charset="2"/>
              <a:buChar char="u"/>
            </a:pPr>
            <a:r>
              <a:rPr lang="en-US" sz="2400" dirty="0" err="1">
                <a:effectLst/>
              </a:rPr>
              <a:t>derealization</a:t>
            </a:r>
            <a:r>
              <a:rPr lang="en-US" sz="2400" dirty="0">
                <a:effectLst/>
              </a:rPr>
              <a:t> or depersonalization </a:t>
            </a:r>
          </a:p>
          <a:p>
            <a:pPr lvl="0">
              <a:buFont typeface="Wingdings" charset="2"/>
              <a:buChar char="u"/>
            </a:pPr>
            <a:r>
              <a:rPr lang="en-US" sz="2400" dirty="0">
                <a:effectLst/>
              </a:rPr>
              <a:t>fear of losing control or “going crazy" </a:t>
            </a:r>
          </a:p>
          <a:p>
            <a:pPr lvl="0">
              <a:buFont typeface="Wingdings" charset="2"/>
              <a:buChar char="u"/>
            </a:pPr>
            <a:r>
              <a:rPr lang="en-US" sz="2400" dirty="0">
                <a:effectLst/>
              </a:rPr>
              <a:t>fear of dying </a:t>
            </a:r>
          </a:p>
          <a:p>
            <a:pPr lvl="0">
              <a:buFont typeface="Wingdings" charset="2"/>
              <a:buChar char="u"/>
            </a:pPr>
            <a:r>
              <a:rPr lang="en-US" sz="2400" dirty="0">
                <a:effectLst/>
              </a:rPr>
              <a:t>paresthesias</a:t>
            </a:r>
          </a:p>
          <a:p>
            <a:pPr lvl="0">
              <a:buFont typeface="Wingdings" charset="2"/>
              <a:buChar char="u"/>
            </a:pPr>
            <a:r>
              <a:rPr lang="en-US" sz="2400" dirty="0">
                <a:effectLst/>
              </a:rPr>
              <a:t>chills or hot flushes </a:t>
            </a:r>
          </a:p>
        </p:txBody>
      </p:sp>
      <p:sp>
        <p:nvSpPr>
          <p:cNvPr id="3" name="Title 2"/>
          <p:cNvSpPr>
            <a:spLocks noGrp="1"/>
          </p:cNvSpPr>
          <p:nvPr>
            <p:ph type="title"/>
          </p:nvPr>
        </p:nvSpPr>
        <p:spPr>
          <a:xfrm>
            <a:off x="777240" y="5162850"/>
            <a:ext cx="7543800" cy="914400"/>
          </a:xfrm>
        </p:spPr>
        <p:txBody>
          <a:bodyPr/>
          <a:lstStyle/>
          <a:p>
            <a:r>
              <a:rPr lang="en-US" dirty="0" smtClean="0"/>
              <a:t>Symptoms</a:t>
            </a:r>
            <a:endParaRPr lang="en-US" dirty="0"/>
          </a:p>
        </p:txBody>
      </p:sp>
    </p:spTree>
    <p:extLst>
      <p:ext uri="{BB962C8B-B14F-4D97-AF65-F5344CB8AC3E}">
        <p14:creationId xmlns:p14="http://schemas.microsoft.com/office/powerpoint/2010/main" val="42857431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4190999"/>
          </a:xfrm>
        </p:spPr>
        <p:txBody>
          <a:bodyPr>
            <a:normAutofit/>
          </a:bodyPr>
          <a:lstStyle/>
          <a:p>
            <a:pPr marL="18288" indent="0">
              <a:buNone/>
            </a:pPr>
            <a:r>
              <a:rPr lang="en-US" sz="3000" dirty="0" smtClean="0">
                <a:solidFill>
                  <a:srgbClr val="FFFF00"/>
                </a:solidFill>
              </a:rPr>
              <a:t>Fear of loss of protection/security</a:t>
            </a:r>
          </a:p>
          <a:p>
            <a:pPr>
              <a:buFont typeface="Arial"/>
              <a:buChar char="•"/>
            </a:pPr>
            <a:r>
              <a:rPr lang="en-US" sz="2400" dirty="0" smtClean="0"/>
              <a:t>Characterized by extreme fear/distress when faced with separation - home or attached adults </a:t>
            </a:r>
          </a:p>
          <a:p>
            <a:pPr>
              <a:buFont typeface="Arial"/>
              <a:buChar char="•"/>
            </a:pPr>
            <a:r>
              <a:rPr lang="en-US" sz="2400" dirty="0" smtClean="0"/>
              <a:t>Worry about safety of self and caregivers</a:t>
            </a:r>
          </a:p>
          <a:p>
            <a:pPr>
              <a:buFont typeface="Arial"/>
              <a:buChar char="•"/>
            </a:pPr>
            <a:r>
              <a:rPr lang="en-US" sz="2400" dirty="0" smtClean="0"/>
              <a:t>School refusal </a:t>
            </a:r>
          </a:p>
          <a:p>
            <a:pPr>
              <a:buFont typeface="Arial"/>
              <a:buChar char="•"/>
            </a:pPr>
            <a:r>
              <a:rPr lang="en-US" sz="2400" dirty="0" smtClean="0"/>
              <a:t>Body complaints </a:t>
            </a:r>
          </a:p>
          <a:p>
            <a:pPr>
              <a:buFont typeface="Arial"/>
              <a:buChar char="•"/>
            </a:pPr>
            <a:r>
              <a:rPr lang="en-US" sz="2400" dirty="0" smtClean="0"/>
              <a:t>Being alone/sleep</a:t>
            </a:r>
            <a:endParaRPr lang="en-US" sz="2400" dirty="0"/>
          </a:p>
        </p:txBody>
      </p:sp>
      <p:sp>
        <p:nvSpPr>
          <p:cNvPr id="3" name="Title 2"/>
          <p:cNvSpPr>
            <a:spLocks noGrp="1"/>
          </p:cNvSpPr>
          <p:nvPr>
            <p:ph type="title"/>
          </p:nvPr>
        </p:nvSpPr>
        <p:spPr/>
        <p:txBody>
          <a:bodyPr/>
          <a:lstStyle/>
          <a:p>
            <a:r>
              <a:rPr lang="en-US" dirty="0" smtClean="0"/>
              <a:t>Separation Anxiety</a:t>
            </a:r>
            <a:endParaRPr lang="en-US" dirty="0"/>
          </a:p>
        </p:txBody>
      </p:sp>
    </p:spTree>
    <p:extLst>
      <p:ext uri="{BB962C8B-B14F-4D97-AF65-F5344CB8AC3E}">
        <p14:creationId xmlns:p14="http://schemas.microsoft.com/office/powerpoint/2010/main" val="35615621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599" y="685801"/>
            <a:ext cx="6298215" cy="4062595"/>
          </a:xfrm>
        </p:spPr>
        <p:txBody>
          <a:bodyPr>
            <a:normAutofit/>
          </a:bodyPr>
          <a:lstStyle/>
          <a:p>
            <a:pPr marL="18288" indent="0">
              <a:buNone/>
            </a:pPr>
            <a:r>
              <a:rPr lang="en-US" sz="3000" dirty="0" smtClean="0">
                <a:solidFill>
                  <a:srgbClr val="FFFF00"/>
                </a:solidFill>
              </a:rPr>
              <a:t>Fear of things going bad</a:t>
            </a:r>
          </a:p>
          <a:p>
            <a:pPr>
              <a:buFont typeface="Arial"/>
              <a:buChar char="•"/>
            </a:pPr>
            <a:r>
              <a:rPr lang="en-US" sz="2400" dirty="0" smtClean="0"/>
              <a:t>Pattern of exaggerated worry that is characterized by attention to negative or threat related information </a:t>
            </a:r>
          </a:p>
          <a:p>
            <a:pPr>
              <a:buFont typeface="Arial"/>
              <a:buChar char="•"/>
            </a:pPr>
            <a:r>
              <a:rPr lang="en-US" sz="2400" dirty="0" smtClean="0"/>
              <a:t>Must last 3 -6 months </a:t>
            </a:r>
          </a:p>
          <a:p>
            <a:pPr>
              <a:buFont typeface="Arial"/>
              <a:buChar char="•"/>
            </a:pPr>
            <a:r>
              <a:rPr lang="en-US" sz="2400" dirty="0" smtClean="0"/>
              <a:t>About multiple issues </a:t>
            </a:r>
          </a:p>
          <a:p>
            <a:pPr>
              <a:buFont typeface="Arial"/>
              <a:buChar char="•"/>
            </a:pPr>
            <a:r>
              <a:rPr lang="en-US" sz="2400" dirty="0" smtClean="0"/>
              <a:t>Physical complaints: pain, nausea, fatigue</a:t>
            </a:r>
          </a:p>
        </p:txBody>
      </p:sp>
      <p:sp>
        <p:nvSpPr>
          <p:cNvPr id="3" name="Title 2"/>
          <p:cNvSpPr>
            <a:spLocks noGrp="1"/>
          </p:cNvSpPr>
          <p:nvPr>
            <p:ph type="title"/>
          </p:nvPr>
        </p:nvSpPr>
        <p:spPr>
          <a:xfrm>
            <a:off x="777239" y="4876800"/>
            <a:ext cx="7808045" cy="914400"/>
          </a:xfrm>
        </p:spPr>
        <p:txBody>
          <a:bodyPr/>
          <a:lstStyle/>
          <a:p>
            <a:r>
              <a:rPr lang="en-US" dirty="0" smtClean="0"/>
              <a:t>Generalized Anxiety Disorder</a:t>
            </a:r>
            <a:endParaRPr lang="en-US" dirty="0"/>
          </a:p>
        </p:txBody>
      </p:sp>
    </p:spTree>
    <p:extLst>
      <p:ext uri="{BB962C8B-B14F-4D97-AF65-F5344CB8AC3E}">
        <p14:creationId xmlns:p14="http://schemas.microsoft.com/office/powerpoint/2010/main" val="36883580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6109" y="685801"/>
            <a:ext cx="7116131" cy="3657599"/>
          </a:xfrm>
        </p:spPr>
        <p:txBody>
          <a:bodyPr>
            <a:normAutofit/>
          </a:bodyPr>
          <a:lstStyle/>
          <a:p>
            <a:pPr marL="18288" indent="0">
              <a:buNone/>
            </a:pPr>
            <a:r>
              <a:rPr lang="en-US" sz="3000" dirty="0" smtClean="0">
                <a:solidFill>
                  <a:srgbClr val="FFFF00"/>
                </a:solidFill>
              </a:rPr>
              <a:t>Fear of embarrassment or judgment</a:t>
            </a:r>
          </a:p>
          <a:p>
            <a:pPr>
              <a:buFont typeface="Arial"/>
              <a:buChar char="•"/>
            </a:pPr>
            <a:r>
              <a:rPr lang="en-US" sz="2400" dirty="0" smtClean="0"/>
              <a:t>Fear acting in way that is humiliating</a:t>
            </a:r>
          </a:p>
          <a:p>
            <a:pPr>
              <a:buFont typeface="Arial"/>
              <a:buChar char="•"/>
            </a:pPr>
            <a:r>
              <a:rPr lang="en-US" sz="2400" dirty="0" smtClean="0"/>
              <a:t>Fear of judgment</a:t>
            </a:r>
          </a:p>
          <a:p>
            <a:pPr>
              <a:buFont typeface="Arial"/>
              <a:buChar char="•"/>
            </a:pPr>
            <a:r>
              <a:rPr lang="en-US" sz="2400" dirty="0" smtClean="0"/>
              <a:t>Fear reaction can be panic</a:t>
            </a:r>
          </a:p>
          <a:p>
            <a:pPr>
              <a:buFont typeface="Arial"/>
              <a:buChar char="•"/>
            </a:pPr>
            <a:r>
              <a:rPr lang="en-US" sz="2400" dirty="0" smtClean="0"/>
              <a:t>Performance Anxiety</a:t>
            </a:r>
          </a:p>
          <a:p>
            <a:pPr>
              <a:buFont typeface="Arial"/>
              <a:buChar char="•"/>
            </a:pPr>
            <a:r>
              <a:rPr lang="en-US" sz="2400" dirty="0" smtClean="0"/>
              <a:t>Selective </a:t>
            </a:r>
            <a:r>
              <a:rPr lang="en-US" sz="2400" dirty="0" err="1" smtClean="0"/>
              <a:t>Mutism</a:t>
            </a:r>
            <a:endParaRPr lang="en-US" sz="2400" dirty="0"/>
          </a:p>
        </p:txBody>
      </p:sp>
      <p:sp>
        <p:nvSpPr>
          <p:cNvPr id="3" name="Title 2"/>
          <p:cNvSpPr>
            <a:spLocks noGrp="1"/>
          </p:cNvSpPr>
          <p:nvPr>
            <p:ph type="title"/>
          </p:nvPr>
        </p:nvSpPr>
        <p:spPr/>
        <p:txBody>
          <a:bodyPr/>
          <a:lstStyle/>
          <a:p>
            <a:r>
              <a:rPr lang="en-US" dirty="0" smtClean="0"/>
              <a:t>Social Phobia</a:t>
            </a:r>
            <a:endParaRPr lang="en-US" dirty="0"/>
          </a:p>
        </p:txBody>
      </p:sp>
    </p:spTree>
    <p:extLst>
      <p:ext uri="{BB962C8B-B14F-4D97-AF65-F5344CB8AC3E}">
        <p14:creationId xmlns:p14="http://schemas.microsoft.com/office/powerpoint/2010/main" val="38618009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064342"/>
            <a:ext cx="6870700" cy="4028358"/>
          </a:xfrm>
        </p:spPr>
        <p:txBody>
          <a:bodyPr>
            <a:noAutofit/>
          </a:bodyPr>
          <a:lstStyle/>
          <a:p>
            <a:pPr marL="18288" indent="0">
              <a:buNone/>
            </a:pPr>
            <a:r>
              <a:rPr lang="en-US" sz="2800" dirty="0">
                <a:solidFill>
                  <a:srgbClr val="FFFF00"/>
                </a:solidFill>
              </a:rPr>
              <a:t>Fear of clearly discernible object or situation. </a:t>
            </a:r>
            <a:endParaRPr lang="en-US" sz="2800" dirty="0" smtClean="0">
              <a:solidFill>
                <a:srgbClr val="FFFF00"/>
              </a:solidFill>
            </a:endParaRPr>
          </a:p>
          <a:p>
            <a:pPr marL="18288" indent="0">
              <a:buNone/>
            </a:pPr>
            <a:endParaRPr lang="en-US" sz="1000" dirty="0" smtClean="0"/>
          </a:p>
          <a:p>
            <a:pPr marL="18288" indent="0">
              <a:buNone/>
            </a:pPr>
            <a:r>
              <a:rPr lang="en-US" sz="3200" dirty="0" smtClean="0"/>
              <a:t>Types</a:t>
            </a:r>
            <a:endParaRPr lang="en-US" sz="3200" dirty="0"/>
          </a:p>
          <a:p>
            <a:pPr lvl="2">
              <a:buFont typeface="Arial"/>
              <a:buChar char="•"/>
            </a:pPr>
            <a:r>
              <a:rPr lang="en-US" sz="2400" dirty="0"/>
              <a:t>Natural</a:t>
            </a:r>
          </a:p>
          <a:p>
            <a:pPr lvl="2">
              <a:buFont typeface="Arial"/>
              <a:buChar char="•"/>
            </a:pPr>
            <a:r>
              <a:rPr lang="en-US" sz="2400" dirty="0"/>
              <a:t>Animal</a:t>
            </a:r>
          </a:p>
          <a:p>
            <a:pPr lvl="2">
              <a:buFont typeface="Arial"/>
              <a:buChar char="•"/>
            </a:pPr>
            <a:r>
              <a:rPr lang="en-US" sz="2400" dirty="0" smtClean="0"/>
              <a:t>Blood/Shots/Injury</a:t>
            </a:r>
            <a:endParaRPr lang="en-US" sz="2400" dirty="0"/>
          </a:p>
          <a:p>
            <a:pPr lvl="2">
              <a:buFont typeface="Arial"/>
              <a:buChar char="•"/>
            </a:pPr>
            <a:r>
              <a:rPr lang="en-US" sz="2400" dirty="0" smtClean="0"/>
              <a:t>Situational</a:t>
            </a:r>
            <a:endParaRPr lang="en-US" sz="2400" dirty="0"/>
          </a:p>
          <a:p>
            <a:pPr lvl="2">
              <a:buFont typeface="Arial"/>
              <a:buChar char="•"/>
            </a:pPr>
            <a:r>
              <a:rPr lang="en-US" sz="2400" dirty="0" smtClean="0"/>
              <a:t>Other - Emetophobia</a:t>
            </a:r>
            <a:endParaRPr lang="en-US" sz="2400" dirty="0"/>
          </a:p>
          <a:p>
            <a:pPr marL="18288" indent="0">
              <a:buNone/>
            </a:pPr>
            <a:endParaRPr lang="en-US" sz="4000" dirty="0"/>
          </a:p>
        </p:txBody>
      </p:sp>
      <p:sp>
        <p:nvSpPr>
          <p:cNvPr id="3" name="Title 2"/>
          <p:cNvSpPr>
            <a:spLocks noGrp="1"/>
          </p:cNvSpPr>
          <p:nvPr>
            <p:ph type="title"/>
          </p:nvPr>
        </p:nvSpPr>
        <p:spPr/>
        <p:txBody>
          <a:bodyPr/>
          <a:lstStyle/>
          <a:p>
            <a:r>
              <a:rPr lang="en-US" dirty="0" smtClean="0"/>
              <a:t>Phobias</a:t>
            </a:r>
            <a:endParaRPr lang="en-US" dirty="0"/>
          </a:p>
        </p:txBody>
      </p:sp>
    </p:spTree>
    <p:extLst>
      <p:ext uri="{BB962C8B-B14F-4D97-AF65-F5344CB8AC3E}">
        <p14:creationId xmlns:p14="http://schemas.microsoft.com/office/powerpoint/2010/main" val="41607528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77900"/>
            <a:ext cx="7823200" cy="2308324"/>
          </a:xfrm>
          <a:prstGeom prst="rect">
            <a:avLst/>
          </a:prstGeom>
          <a:noFill/>
        </p:spPr>
        <p:txBody>
          <a:bodyPr wrap="square" rtlCol="0">
            <a:spAutoFit/>
          </a:bodyPr>
          <a:lstStyle/>
          <a:p>
            <a:r>
              <a:rPr lang="en-US" sz="3600" dirty="0" smtClean="0"/>
              <a:t>Notes and </a:t>
            </a:r>
            <a:r>
              <a:rPr lang="en-US" sz="3600" dirty="0" err="1" smtClean="0"/>
              <a:t>Powerpoint</a:t>
            </a:r>
            <a:r>
              <a:rPr lang="en-US" sz="3600" dirty="0" smtClean="0"/>
              <a:t> can be downloaded from:</a:t>
            </a:r>
          </a:p>
          <a:p>
            <a:endParaRPr lang="en-US" sz="3600" dirty="0"/>
          </a:p>
          <a:p>
            <a:r>
              <a:rPr lang="en-US" sz="3600" dirty="0" err="1" smtClean="0"/>
              <a:t>www.turnaroundanxiety.com</a:t>
            </a:r>
            <a:r>
              <a:rPr lang="en-US" sz="3600" dirty="0" smtClean="0"/>
              <a:t>/documents</a:t>
            </a:r>
            <a:endParaRPr lang="en-US" sz="3600" dirty="0"/>
          </a:p>
        </p:txBody>
      </p:sp>
    </p:spTree>
    <p:extLst>
      <p:ext uri="{BB962C8B-B14F-4D97-AF65-F5344CB8AC3E}">
        <p14:creationId xmlns:p14="http://schemas.microsoft.com/office/powerpoint/2010/main" val="40951175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8288" indent="0">
              <a:buNone/>
            </a:pPr>
            <a:r>
              <a:rPr lang="en-US" sz="3000" dirty="0" smtClean="0">
                <a:solidFill>
                  <a:srgbClr val="FFFF00"/>
                </a:solidFill>
              </a:rPr>
              <a:t>Anxiety resulting from Trauma</a:t>
            </a:r>
          </a:p>
          <a:p>
            <a:pPr>
              <a:buFont typeface="Arial"/>
              <a:buChar char="•"/>
            </a:pPr>
            <a:r>
              <a:rPr lang="en-US" sz="2800" dirty="0" smtClean="0"/>
              <a:t>Physical or Natural</a:t>
            </a:r>
          </a:p>
          <a:p>
            <a:pPr>
              <a:buFont typeface="Arial"/>
              <a:buChar char="•"/>
            </a:pPr>
            <a:r>
              <a:rPr lang="en-US" sz="2800" dirty="0" smtClean="0"/>
              <a:t>Re-experienced (flashbacks, dreams, etc.</a:t>
            </a:r>
          </a:p>
          <a:p>
            <a:pPr>
              <a:buFont typeface="Arial"/>
              <a:buChar char="•"/>
            </a:pPr>
            <a:r>
              <a:rPr lang="en-US" sz="2800" dirty="0" smtClean="0"/>
              <a:t>Avoidance</a:t>
            </a:r>
          </a:p>
          <a:p>
            <a:pPr>
              <a:buFont typeface="Arial"/>
              <a:buChar char="•"/>
            </a:pPr>
            <a:r>
              <a:rPr lang="en-US" sz="2800" dirty="0"/>
              <a:t>N</a:t>
            </a:r>
            <a:r>
              <a:rPr lang="en-US" sz="2800" dirty="0" smtClean="0"/>
              <a:t>umbing</a:t>
            </a:r>
          </a:p>
          <a:p>
            <a:pPr>
              <a:buFont typeface="Arial"/>
              <a:buChar char="•"/>
            </a:pPr>
            <a:r>
              <a:rPr lang="en-US" sz="2800" dirty="0" smtClean="0"/>
              <a:t>Hyper-arousal</a:t>
            </a:r>
          </a:p>
        </p:txBody>
      </p:sp>
      <p:sp>
        <p:nvSpPr>
          <p:cNvPr id="3" name="Title 2"/>
          <p:cNvSpPr>
            <a:spLocks noGrp="1"/>
          </p:cNvSpPr>
          <p:nvPr>
            <p:ph type="title"/>
          </p:nvPr>
        </p:nvSpPr>
        <p:spPr/>
        <p:txBody>
          <a:bodyPr/>
          <a:lstStyle/>
          <a:p>
            <a:r>
              <a:rPr lang="en-US" dirty="0" smtClean="0"/>
              <a:t>Trauma related</a:t>
            </a:r>
            <a:endParaRPr lang="en-US" dirty="0"/>
          </a:p>
        </p:txBody>
      </p:sp>
    </p:spTree>
    <p:extLst>
      <p:ext uri="{BB962C8B-B14F-4D97-AF65-F5344CB8AC3E}">
        <p14:creationId xmlns:p14="http://schemas.microsoft.com/office/powerpoint/2010/main" val="36743752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599" y="685801"/>
            <a:ext cx="6584233" cy="4360085"/>
          </a:xfrm>
        </p:spPr>
        <p:txBody>
          <a:bodyPr>
            <a:normAutofit/>
          </a:bodyPr>
          <a:lstStyle/>
          <a:p>
            <a:pPr marL="18288" indent="0">
              <a:buNone/>
            </a:pPr>
            <a:r>
              <a:rPr lang="en-US" sz="3000" dirty="0" smtClean="0">
                <a:solidFill>
                  <a:srgbClr val="FFFF00"/>
                </a:solidFill>
              </a:rPr>
              <a:t>Fear of loss of core value</a:t>
            </a:r>
          </a:p>
          <a:p>
            <a:pPr>
              <a:buFont typeface="Arial"/>
              <a:buChar char="•"/>
            </a:pPr>
            <a:r>
              <a:rPr lang="en-US" sz="2400" dirty="0" smtClean="0"/>
              <a:t>Obsessions – thoughts in focus in spite of and contrary to desire of person. Thoughts cannot be suppressed even though not characteristic of self. Great distress as result</a:t>
            </a:r>
          </a:p>
          <a:p>
            <a:pPr>
              <a:buFont typeface="Arial"/>
              <a:buChar char="•"/>
            </a:pPr>
            <a:r>
              <a:rPr lang="en-US" sz="2400" dirty="0" smtClean="0"/>
              <a:t>Compulsions – urges to perform behavior or thinking actions to reduce anxiety or possible harm.</a:t>
            </a:r>
          </a:p>
        </p:txBody>
      </p:sp>
      <p:sp>
        <p:nvSpPr>
          <p:cNvPr id="3" name="Title 2"/>
          <p:cNvSpPr>
            <a:spLocks noGrp="1"/>
          </p:cNvSpPr>
          <p:nvPr>
            <p:ph type="title"/>
          </p:nvPr>
        </p:nvSpPr>
        <p:spPr>
          <a:xfrm>
            <a:off x="777239" y="4968336"/>
            <a:ext cx="8366761" cy="914400"/>
          </a:xfrm>
        </p:spPr>
        <p:txBody>
          <a:bodyPr/>
          <a:lstStyle/>
          <a:p>
            <a:r>
              <a:rPr lang="en-US" sz="4400" dirty="0" smtClean="0"/>
              <a:t>Obsessive-Compulsive Disorder</a:t>
            </a:r>
            <a:endParaRPr lang="en-US" sz="4400" dirty="0"/>
          </a:p>
        </p:txBody>
      </p:sp>
    </p:spTree>
    <p:extLst>
      <p:ext uri="{BB962C8B-B14F-4D97-AF65-F5344CB8AC3E}">
        <p14:creationId xmlns:p14="http://schemas.microsoft.com/office/powerpoint/2010/main" val="11016739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502729"/>
            <a:ext cx="6096000" cy="4485946"/>
          </a:xfrm>
        </p:spPr>
        <p:txBody>
          <a:bodyPr>
            <a:normAutofit/>
          </a:bodyPr>
          <a:lstStyle/>
          <a:p>
            <a:pPr>
              <a:buFont typeface="Arial"/>
              <a:buChar char="•"/>
            </a:pPr>
            <a:r>
              <a:rPr lang="en-US" sz="3200" dirty="0" smtClean="0"/>
              <a:t>Treatment for Core Elements:</a:t>
            </a:r>
          </a:p>
          <a:p>
            <a:pPr marL="898398" lvl="1" indent="-514350">
              <a:buFont typeface="+mj-lt"/>
              <a:buAutoNum type="arabicPeriod"/>
            </a:pPr>
            <a:r>
              <a:rPr lang="en-US" sz="3000" dirty="0" smtClean="0"/>
              <a:t>Physiological </a:t>
            </a:r>
            <a:r>
              <a:rPr lang="en-US" sz="3000" strike="sngStrike" dirty="0" smtClean="0">
                <a:solidFill>
                  <a:srgbClr val="6D52E5"/>
                </a:solidFill>
              </a:rPr>
              <a:t>Arousal</a:t>
            </a:r>
            <a:r>
              <a:rPr lang="en-US" sz="3000" dirty="0" smtClean="0"/>
              <a:t> Calming</a:t>
            </a:r>
          </a:p>
          <a:p>
            <a:pPr marL="898398" lvl="1" indent="-514350">
              <a:buFont typeface="+mj-lt"/>
              <a:buAutoNum type="arabicPeriod"/>
            </a:pPr>
            <a:r>
              <a:rPr lang="en-US" sz="3000" dirty="0" smtClean="0"/>
              <a:t>Cognitive </a:t>
            </a:r>
            <a:r>
              <a:rPr lang="en-US" sz="3000" strike="sngStrike" dirty="0">
                <a:solidFill>
                  <a:srgbClr val="6D52E5"/>
                </a:solidFill>
              </a:rPr>
              <a:t>Distortion</a:t>
            </a:r>
            <a:r>
              <a:rPr lang="en-US" sz="3000" dirty="0" smtClean="0"/>
              <a:t> Accuracy</a:t>
            </a:r>
            <a:endParaRPr lang="en-US" sz="3000" dirty="0"/>
          </a:p>
          <a:p>
            <a:pPr marL="898398" lvl="1" indent="-514350">
              <a:buFont typeface="+mj-lt"/>
              <a:buAutoNum type="arabicPeriod"/>
            </a:pPr>
            <a:r>
              <a:rPr lang="en-US" sz="3000" strike="sngStrike" dirty="0" smtClean="0">
                <a:solidFill>
                  <a:srgbClr val="6D52E5"/>
                </a:solidFill>
              </a:rPr>
              <a:t>Avoidant</a:t>
            </a:r>
            <a:r>
              <a:rPr lang="en-US" sz="3000" dirty="0" smtClean="0"/>
              <a:t> Courageous Coping</a:t>
            </a:r>
          </a:p>
          <a:p>
            <a:pPr>
              <a:buFont typeface="Arial"/>
              <a:buChar char="•"/>
            </a:pPr>
            <a:r>
              <a:rPr lang="en-US" sz="3200" dirty="0" smtClean="0"/>
              <a:t>Core error: Reacting to something that is bothersome as dangerous</a:t>
            </a:r>
            <a:endParaRPr lang="en-US" sz="3200" dirty="0"/>
          </a:p>
        </p:txBody>
      </p:sp>
      <p:sp>
        <p:nvSpPr>
          <p:cNvPr id="3" name="Title 2"/>
          <p:cNvSpPr>
            <a:spLocks noGrp="1"/>
          </p:cNvSpPr>
          <p:nvPr>
            <p:ph type="title"/>
          </p:nvPr>
        </p:nvSpPr>
        <p:spPr/>
        <p:txBody>
          <a:bodyPr/>
          <a:lstStyle/>
          <a:p>
            <a:r>
              <a:rPr lang="en-US" dirty="0" smtClean="0"/>
              <a:t>Treatment</a:t>
            </a:r>
            <a:endParaRPr lang="en-US" dirty="0"/>
          </a:p>
        </p:txBody>
      </p:sp>
    </p:spTree>
    <p:extLst>
      <p:ext uri="{BB962C8B-B14F-4D97-AF65-F5344CB8AC3E}">
        <p14:creationId xmlns:p14="http://schemas.microsoft.com/office/powerpoint/2010/main" val="6005158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a:buChar char="•"/>
            </a:pPr>
            <a:r>
              <a:rPr lang="en-US" sz="3000" dirty="0" smtClean="0"/>
              <a:t>Educational</a:t>
            </a:r>
          </a:p>
          <a:p>
            <a:pPr>
              <a:buFont typeface="Arial"/>
              <a:buChar char="•"/>
            </a:pPr>
            <a:r>
              <a:rPr lang="en-US" sz="3000" dirty="0" smtClean="0"/>
              <a:t>Directive</a:t>
            </a:r>
          </a:p>
          <a:p>
            <a:pPr>
              <a:buFont typeface="Arial"/>
              <a:buChar char="•"/>
            </a:pPr>
            <a:r>
              <a:rPr lang="en-US" sz="3000" dirty="0" smtClean="0"/>
              <a:t>Structured</a:t>
            </a:r>
          </a:p>
          <a:p>
            <a:pPr>
              <a:buFont typeface="Arial"/>
              <a:buChar char="•"/>
            </a:pPr>
            <a:r>
              <a:rPr lang="en-US" sz="3000" dirty="0" smtClean="0"/>
              <a:t>Symptom Reduction rather than insight oriented</a:t>
            </a:r>
          </a:p>
          <a:p>
            <a:pPr>
              <a:buFont typeface="Arial"/>
              <a:buChar char="•"/>
            </a:pPr>
            <a:r>
              <a:rPr lang="en-US" sz="3000" dirty="0" smtClean="0"/>
              <a:t>More coach, less therapist</a:t>
            </a:r>
            <a:endParaRPr lang="en-US" sz="3000" dirty="0"/>
          </a:p>
        </p:txBody>
      </p:sp>
      <p:sp>
        <p:nvSpPr>
          <p:cNvPr id="3" name="Title 2"/>
          <p:cNvSpPr>
            <a:spLocks noGrp="1"/>
          </p:cNvSpPr>
          <p:nvPr>
            <p:ph type="title"/>
          </p:nvPr>
        </p:nvSpPr>
        <p:spPr/>
        <p:txBody>
          <a:bodyPr/>
          <a:lstStyle/>
          <a:p>
            <a:r>
              <a:rPr lang="en-US" dirty="0" smtClean="0"/>
              <a:t>Approach</a:t>
            </a:r>
            <a:endParaRPr lang="en-US" dirty="0"/>
          </a:p>
        </p:txBody>
      </p:sp>
    </p:spTree>
    <p:extLst>
      <p:ext uri="{BB962C8B-B14F-4D97-AF65-F5344CB8AC3E}">
        <p14:creationId xmlns:p14="http://schemas.microsoft.com/office/powerpoint/2010/main" val="1663271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a:buChar char="•"/>
            </a:pPr>
            <a:r>
              <a:rPr lang="en-US" sz="3200" dirty="0" smtClean="0"/>
              <a:t>Medication</a:t>
            </a:r>
          </a:p>
          <a:p>
            <a:pPr>
              <a:buFont typeface="Arial"/>
              <a:buChar char="•"/>
            </a:pPr>
            <a:r>
              <a:rPr lang="en-US" sz="3200" dirty="0" smtClean="0"/>
              <a:t>Skill Training – somatic management</a:t>
            </a:r>
          </a:p>
          <a:p>
            <a:pPr>
              <a:buFont typeface="Arial"/>
              <a:buChar char="•"/>
            </a:pPr>
            <a:r>
              <a:rPr lang="en-US" sz="3200" dirty="0" smtClean="0"/>
              <a:t>Distress tolerance</a:t>
            </a:r>
          </a:p>
          <a:p>
            <a:pPr>
              <a:buFont typeface="Arial"/>
              <a:buChar char="•"/>
            </a:pPr>
            <a:r>
              <a:rPr lang="en-US" sz="3200" dirty="0" smtClean="0"/>
              <a:t>Change Lifestyle</a:t>
            </a:r>
            <a:endParaRPr lang="en-US" sz="3200" dirty="0"/>
          </a:p>
        </p:txBody>
      </p:sp>
      <p:sp>
        <p:nvSpPr>
          <p:cNvPr id="3" name="Title 2"/>
          <p:cNvSpPr>
            <a:spLocks noGrp="1"/>
          </p:cNvSpPr>
          <p:nvPr>
            <p:ph type="title"/>
          </p:nvPr>
        </p:nvSpPr>
        <p:spPr/>
        <p:txBody>
          <a:bodyPr/>
          <a:lstStyle/>
          <a:p>
            <a:r>
              <a:rPr lang="en-US" dirty="0" smtClean="0"/>
              <a:t>Physiological Calming</a:t>
            </a:r>
            <a:endParaRPr lang="en-US" dirty="0"/>
          </a:p>
        </p:txBody>
      </p:sp>
    </p:spTree>
    <p:extLst>
      <p:ext uri="{BB962C8B-B14F-4D97-AF65-F5344CB8AC3E}">
        <p14:creationId xmlns:p14="http://schemas.microsoft.com/office/powerpoint/2010/main" val="28725579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a:buChar char="•"/>
            </a:pPr>
            <a:r>
              <a:rPr lang="en-US" sz="3200" dirty="0" smtClean="0"/>
              <a:t>Teach thinking about thinking</a:t>
            </a:r>
          </a:p>
          <a:p>
            <a:pPr>
              <a:buFont typeface="Arial"/>
              <a:buChar char="•"/>
            </a:pPr>
            <a:r>
              <a:rPr lang="en-US" sz="3200" dirty="0" smtClean="0"/>
              <a:t>Tracking thoughts</a:t>
            </a:r>
          </a:p>
          <a:p>
            <a:pPr>
              <a:buFont typeface="Arial"/>
              <a:buChar char="•"/>
            </a:pPr>
            <a:r>
              <a:rPr lang="en-US" sz="3200" dirty="0" smtClean="0"/>
              <a:t>Identification of problem thinking</a:t>
            </a:r>
          </a:p>
          <a:p>
            <a:pPr>
              <a:buFont typeface="Arial"/>
              <a:buChar char="•"/>
            </a:pPr>
            <a:r>
              <a:rPr lang="en-US" sz="3200" dirty="0" smtClean="0"/>
              <a:t>Cognitive Restructuring</a:t>
            </a:r>
          </a:p>
        </p:txBody>
      </p:sp>
      <p:sp>
        <p:nvSpPr>
          <p:cNvPr id="3" name="Title 2"/>
          <p:cNvSpPr>
            <a:spLocks noGrp="1"/>
          </p:cNvSpPr>
          <p:nvPr>
            <p:ph type="title"/>
          </p:nvPr>
        </p:nvSpPr>
        <p:spPr/>
        <p:txBody>
          <a:bodyPr/>
          <a:lstStyle/>
          <a:p>
            <a:r>
              <a:rPr lang="en-US" dirty="0" smtClean="0"/>
              <a:t>Cognitive Accuracy</a:t>
            </a:r>
            <a:endParaRPr lang="en-US" dirty="0"/>
          </a:p>
        </p:txBody>
      </p:sp>
    </p:spTree>
    <p:extLst>
      <p:ext uri="{BB962C8B-B14F-4D97-AF65-F5344CB8AC3E}">
        <p14:creationId xmlns:p14="http://schemas.microsoft.com/office/powerpoint/2010/main" val="20262049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75488" indent="-457200">
              <a:buFont typeface="+mj-lt"/>
              <a:buAutoNum type="arabicPeriod"/>
            </a:pPr>
            <a:r>
              <a:rPr lang="en-US" sz="3200" dirty="0" smtClean="0"/>
              <a:t>What is the evidence?</a:t>
            </a:r>
          </a:p>
          <a:p>
            <a:pPr marL="475488" indent="-457200">
              <a:buFont typeface="+mj-lt"/>
              <a:buAutoNum type="arabicPeriod"/>
            </a:pPr>
            <a:r>
              <a:rPr lang="en-US" sz="3200" dirty="0" smtClean="0"/>
              <a:t>Are there other ways to think about the situation?</a:t>
            </a:r>
          </a:p>
          <a:p>
            <a:pPr marL="475488" indent="-457200">
              <a:buFont typeface="+mj-lt"/>
              <a:buAutoNum type="arabicPeriod"/>
            </a:pPr>
            <a:r>
              <a:rPr lang="en-US" sz="3200" dirty="0" smtClean="0"/>
              <a:t>What is the worst that could happen?</a:t>
            </a:r>
          </a:p>
          <a:p>
            <a:pPr marL="475488" indent="-457200">
              <a:buFont typeface="+mj-lt"/>
              <a:buAutoNum type="arabicPeriod"/>
            </a:pPr>
            <a:r>
              <a:rPr lang="en-US" sz="3200" dirty="0" smtClean="0"/>
              <a:t>What is the effect of believing idea?</a:t>
            </a:r>
            <a:endParaRPr lang="en-US" sz="3200" dirty="0"/>
          </a:p>
        </p:txBody>
      </p:sp>
      <p:sp>
        <p:nvSpPr>
          <p:cNvPr id="3" name="Title 2"/>
          <p:cNvSpPr>
            <a:spLocks noGrp="1"/>
          </p:cNvSpPr>
          <p:nvPr>
            <p:ph type="title"/>
          </p:nvPr>
        </p:nvSpPr>
        <p:spPr/>
        <p:txBody>
          <a:bodyPr/>
          <a:lstStyle/>
          <a:p>
            <a:r>
              <a:rPr lang="en-US" dirty="0" smtClean="0"/>
              <a:t>Keys to Disputing Thoughts</a:t>
            </a:r>
            <a:endParaRPr lang="en-US" dirty="0"/>
          </a:p>
        </p:txBody>
      </p:sp>
    </p:spTree>
    <p:extLst>
      <p:ext uri="{BB962C8B-B14F-4D97-AF65-F5344CB8AC3E}">
        <p14:creationId xmlns:p14="http://schemas.microsoft.com/office/powerpoint/2010/main" val="217642386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4190999"/>
          </a:xfrm>
        </p:spPr>
        <p:txBody>
          <a:bodyPr>
            <a:normAutofit lnSpcReduction="10000"/>
          </a:bodyPr>
          <a:lstStyle/>
          <a:p>
            <a:pPr marL="18288" indent="0">
              <a:buNone/>
            </a:pPr>
            <a:r>
              <a:rPr lang="en-US" sz="3000" dirty="0" smtClean="0"/>
              <a:t>ERP</a:t>
            </a:r>
          </a:p>
          <a:p>
            <a:pPr>
              <a:buFont typeface="Arial"/>
              <a:buChar char="•"/>
            </a:pPr>
            <a:r>
              <a:rPr lang="en-US" sz="3000" dirty="0" smtClean="0"/>
              <a:t>Exposure</a:t>
            </a:r>
          </a:p>
          <a:p>
            <a:pPr lvl="1">
              <a:buFont typeface="Arial"/>
              <a:buChar char="•"/>
            </a:pPr>
            <a:r>
              <a:rPr lang="en-US" sz="2400" dirty="0" smtClean="0"/>
              <a:t>Deliberately evoking anxiety</a:t>
            </a:r>
          </a:p>
          <a:p>
            <a:pPr lvl="1">
              <a:buFont typeface="Arial"/>
              <a:buChar char="•"/>
            </a:pPr>
            <a:r>
              <a:rPr lang="en-US" sz="2400" dirty="0" smtClean="0"/>
              <a:t>Remaining in distress</a:t>
            </a:r>
          </a:p>
          <a:p>
            <a:pPr>
              <a:buFont typeface="Arial"/>
              <a:buChar char="•"/>
            </a:pPr>
            <a:r>
              <a:rPr lang="en-US" sz="3000" dirty="0" smtClean="0"/>
              <a:t>Response Prevention</a:t>
            </a:r>
          </a:p>
          <a:p>
            <a:pPr lvl="1">
              <a:buFont typeface="Arial"/>
              <a:buChar char="•"/>
            </a:pPr>
            <a:r>
              <a:rPr lang="en-US" sz="2400" u="sng" dirty="0" smtClean="0"/>
              <a:t>Prevent</a:t>
            </a:r>
            <a:r>
              <a:rPr lang="en-US" sz="2400" dirty="0" smtClean="0"/>
              <a:t> normal coping </a:t>
            </a:r>
            <a:r>
              <a:rPr lang="en-US" sz="2400" u="sng" dirty="0" smtClean="0"/>
              <a:t>response</a:t>
            </a:r>
          </a:p>
          <a:p>
            <a:pPr lvl="1">
              <a:buFont typeface="Arial"/>
              <a:buChar char="•"/>
            </a:pPr>
            <a:r>
              <a:rPr lang="en-US" sz="2400" dirty="0" smtClean="0"/>
              <a:t>Not doing anything to reduce distress before, during and after exposure</a:t>
            </a:r>
          </a:p>
          <a:p>
            <a:pPr lvl="1">
              <a:buFont typeface="Arial"/>
              <a:buChar char="•"/>
            </a:pPr>
            <a:r>
              <a:rPr lang="en-US" sz="2400" dirty="0" smtClean="0"/>
              <a:t>Don’t employ Safety Behaviors</a:t>
            </a:r>
          </a:p>
        </p:txBody>
      </p:sp>
      <p:sp>
        <p:nvSpPr>
          <p:cNvPr id="3" name="Title 2"/>
          <p:cNvSpPr>
            <a:spLocks noGrp="1"/>
          </p:cNvSpPr>
          <p:nvPr>
            <p:ph type="title"/>
          </p:nvPr>
        </p:nvSpPr>
        <p:spPr/>
        <p:txBody>
          <a:bodyPr/>
          <a:lstStyle/>
          <a:p>
            <a:r>
              <a:rPr lang="en-US" dirty="0"/>
              <a:t>Courageous Coping</a:t>
            </a:r>
            <a:endParaRPr lang="en-US" dirty="0"/>
          </a:p>
        </p:txBody>
      </p:sp>
    </p:spTree>
    <p:extLst>
      <p:ext uri="{BB962C8B-B14F-4D97-AF65-F5344CB8AC3E}">
        <p14:creationId xmlns:p14="http://schemas.microsoft.com/office/powerpoint/2010/main" val="262862889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4190999"/>
          </a:xfrm>
        </p:spPr>
        <p:txBody>
          <a:bodyPr>
            <a:normAutofit fontScale="92500" lnSpcReduction="20000"/>
          </a:bodyPr>
          <a:lstStyle/>
          <a:p>
            <a:pPr marL="18288" indent="0">
              <a:buNone/>
            </a:pPr>
            <a:r>
              <a:rPr lang="en-US" sz="3000" dirty="0" smtClean="0"/>
              <a:t>Exposure</a:t>
            </a:r>
          </a:p>
          <a:p>
            <a:pPr>
              <a:buFont typeface="Arial"/>
              <a:buChar char="•"/>
            </a:pPr>
            <a:r>
              <a:rPr lang="en-US" sz="3000" dirty="0" smtClean="0"/>
              <a:t>Types</a:t>
            </a:r>
          </a:p>
          <a:p>
            <a:pPr lvl="1">
              <a:buFont typeface="Arial"/>
              <a:buChar char="•"/>
            </a:pPr>
            <a:r>
              <a:rPr lang="en-US" sz="2400" dirty="0" smtClean="0"/>
              <a:t>Thought</a:t>
            </a:r>
          </a:p>
          <a:p>
            <a:pPr lvl="1">
              <a:buFont typeface="Arial"/>
              <a:buChar char="•"/>
            </a:pPr>
            <a:r>
              <a:rPr lang="en-US" sz="2400" dirty="0" smtClean="0"/>
              <a:t>Interoceptive</a:t>
            </a:r>
          </a:p>
          <a:p>
            <a:pPr lvl="1">
              <a:buFont typeface="Arial"/>
              <a:buChar char="•"/>
            </a:pPr>
            <a:r>
              <a:rPr lang="en-US" sz="2400" dirty="0" smtClean="0"/>
              <a:t>Virtual</a:t>
            </a:r>
          </a:p>
          <a:p>
            <a:pPr lvl="1">
              <a:buFont typeface="Arial"/>
              <a:buChar char="•"/>
            </a:pPr>
            <a:r>
              <a:rPr lang="en-US" sz="2400" dirty="0" smtClean="0"/>
              <a:t>In situation</a:t>
            </a:r>
          </a:p>
          <a:p>
            <a:pPr>
              <a:buFont typeface="Arial"/>
              <a:buChar char="•"/>
            </a:pPr>
            <a:r>
              <a:rPr lang="en-US" sz="3000" dirty="0" smtClean="0"/>
              <a:t>Create Hierarchy</a:t>
            </a:r>
          </a:p>
          <a:p>
            <a:pPr lvl="1">
              <a:buFont typeface="Arial"/>
              <a:buChar char="•"/>
            </a:pPr>
            <a:r>
              <a:rPr lang="en-US" sz="2400" dirty="0" smtClean="0"/>
              <a:t>SUDs</a:t>
            </a:r>
          </a:p>
          <a:p>
            <a:pPr lvl="1">
              <a:buFont typeface="Arial"/>
              <a:buChar char="•"/>
            </a:pPr>
            <a:r>
              <a:rPr lang="en-US" sz="2400" dirty="0" smtClean="0"/>
              <a:t>List of triggers and core fears</a:t>
            </a:r>
          </a:p>
          <a:p>
            <a:pPr lvl="1">
              <a:buFont typeface="Arial"/>
              <a:buChar char="•"/>
            </a:pPr>
            <a:r>
              <a:rPr lang="en-US" sz="2400" dirty="0" smtClean="0"/>
              <a:t>Put in 3 categories - Easy, Medium, Hard</a:t>
            </a:r>
          </a:p>
          <a:p>
            <a:pPr lvl="1">
              <a:buFont typeface="Arial"/>
              <a:buChar char="•"/>
            </a:pPr>
            <a:r>
              <a:rPr lang="en-US" sz="2400" dirty="0" smtClean="0"/>
              <a:t>Create an exposure for them</a:t>
            </a:r>
          </a:p>
        </p:txBody>
      </p:sp>
      <p:sp>
        <p:nvSpPr>
          <p:cNvPr id="3" name="Title 2"/>
          <p:cNvSpPr>
            <a:spLocks noGrp="1"/>
          </p:cNvSpPr>
          <p:nvPr>
            <p:ph type="title"/>
          </p:nvPr>
        </p:nvSpPr>
        <p:spPr/>
        <p:txBody>
          <a:bodyPr/>
          <a:lstStyle/>
          <a:p>
            <a:r>
              <a:rPr lang="en-US" dirty="0" smtClean="0"/>
              <a:t>Treatment - Exposure</a:t>
            </a:r>
            <a:endParaRPr lang="en-US" dirty="0"/>
          </a:p>
        </p:txBody>
      </p:sp>
    </p:spTree>
    <p:extLst>
      <p:ext uri="{BB962C8B-B14F-4D97-AF65-F5344CB8AC3E}">
        <p14:creationId xmlns:p14="http://schemas.microsoft.com/office/powerpoint/2010/main" val="42385979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599" y="529139"/>
            <a:ext cx="6560571" cy="4347662"/>
          </a:xfrm>
        </p:spPr>
        <p:txBody>
          <a:bodyPr>
            <a:normAutofit fontScale="92500" lnSpcReduction="10000"/>
          </a:bodyPr>
          <a:lstStyle/>
          <a:p>
            <a:pPr marL="228600" indent="-228600" defTabSz="457200">
              <a:lnSpc>
                <a:spcPct val="130000"/>
              </a:lnSpc>
              <a:spcBef>
                <a:spcPts val="0"/>
              </a:spcBef>
              <a:buSzTx/>
              <a:buFontTx/>
              <a:buAutoNum type="arabicPeriod"/>
              <a:defRPr/>
            </a:pPr>
            <a:r>
              <a:rPr lang="en-US" sz="2400" dirty="0" smtClean="0">
                <a:effectLst/>
              </a:rPr>
              <a:t>Words</a:t>
            </a:r>
          </a:p>
          <a:p>
            <a:pPr marL="228600" indent="-228600" defTabSz="457200">
              <a:lnSpc>
                <a:spcPct val="130000"/>
              </a:lnSpc>
              <a:spcBef>
                <a:spcPts val="0"/>
              </a:spcBef>
              <a:buSzTx/>
              <a:buFontTx/>
              <a:buAutoNum type="arabicPeriod"/>
              <a:defRPr/>
            </a:pPr>
            <a:r>
              <a:rPr lang="en-US" sz="2400" dirty="0" smtClean="0">
                <a:effectLst/>
              </a:rPr>
              <a:t>Short sentences</a:t>
            </a:r>
          </a:p>
          <a:p>
            <a:pPr marL="228600" indent="-228600" defTabSz="457200">
              <a:lnSpc>
                <a:spcPct val="130000"/>
              </a:lnSpc>
              <a:spcBef>
                <a:spcPts val="0"/>
              </a:spcBef>
              <a:buSzTx/>
              <a:buFontTx/>
              <a:buAutoNum type="arabicPeriod"/>
              <a:defRPr/>
            </a:pPr>
            <a:r>
              <a:rPr lang="en-US" sz="2400" dirty="0" smtClean="0">
                <a:effectLst/>
              </a:rPr>
              <a:t>Paragraphs</a:t>
            </a:r>
          </a:p>
          <a:p>
            <a:pPr marL="228600" indent="-228600" defTabSz="457200">
              <a:lnSpc>
                <a:spcPct val="130000"/>
              </a:lnSpc>
              <a:spcBef>
                <a:spcPts val="0"/>
              </a:spcBef>
              <a:buSzTx/>
              <a:buFontTx/>
              <a:buAutoNum type="arabicPeriod"/>
              <a:defRPr/>
            </a:pPr>
            <a:r>
              <a:rPr lang="en-US" sz="2400" dirty="0" smtClean="0">
                <a:effectLst/>
              </a:rPr>
              <a:t>Simple cartoon illustrations</a:t>
            </a:r>
          </a:p>
          <a:p>
            <a:pPr marL="228600" indent="-228600" defTabSz="457200">
              <a:lnSpc>
                <a:spcPct val="130000"/>
              </a:lnSpc>
              <a:spcBef>
                <a:spcPts val="0"/>
              </a:spcBef>
              <a:buSzTx/>
              <a:buFontTx/>
              <a:buAutoNum type="arabicPeriod"/>
              <a:defRPr/>
            </a:pPr>
            <a:r>
              <a:rPr lang="en-US" sz="2400" dirty="0" smtClean="0">
                <a:effectLst/>
              </a:rPr>
              <a:t>Photos of sick people (no vomit)</a:t>
            </a:r>
          </a:p>
          <a:p>
            <a:pPr marL="228600" indent="-228600" defTabSz="457200">
              <a:lnSpc>
                <a:spcPct val="130000"/>
              </a:lnSpc>
              <a:spcBef>
                <a:spcPts val="0"/>
              </a:spcBef>
              <a:buSzTx/>
              <a:buFontTx/>
              <a:buAutoNum type="arabicPeriod"/>
              <a:defRPr/>
            </a:pPr>
            <a:r>
              <a:rPr lang="en-US" sz="2400" dirty="0" smtClean="0">
                <a:effectLst/>
              </a:rPr>
              <a:t>Pictures of vomit</a:t>
            </a:r>
          </a:p>
          <a:p>
            <a:pPr marL="228600" indent="-228600" defTabSz="457200">
              <a:lnSpc>
                <a:spcPct val="130000"/>
              </a:lnSpc>
              <a:spcBef>
                <a:spcPts val="0"/>
              </a:spcBef>
              <a:buSzTx/>
              <a:buFontTx/>
              <a:buAutoNum type="arabicPeriod"/>
              <a:defRPr/>
            </a:pPr>
            <a:r>
              <a:rPr lang="en-US" sz="2400" dirty="0" smtClean="0">
                <a:effectLst/>
              </a:rPr>
              <a:t>Pictures of people vomiting</a:t>
            </a:r>
          </a:p>
          <a:p>
            <a:pPr marL="228600" indent="-228600" defTabSz="457200">
              <a:lnSpc>
                <a:spcPct val="130000"/>
              </a:lnSpc>
              <a:spcBef>
                <a:spcPts val="0"/>
              </a:spcBef>
              <a:buSzTx/>
              <a:buFontTx/>
              <a:buAutoNum type="arabicPeriod"/>
              <a:defRPr/>
            </a:pPr>
            <a:r>
              <a:rPr lang="en-US" sz="2400" dirty="0" smtClean="0">
                <a:effectLst/>
              </a:rPr>
              <a:t>Animated videos of vomit</a:t>
            </a:r>
          </a:p>
          <a:p>
            <a:pPr marL="228600" indent="-228600" defTabSz="457200">
              <a:lnSpc>
                <a:spcPct val="130000"/>
              </a:lnSpc>
              <a:spcBef>
                <a:spcPts val="0"/>
              </a:spcBef>
              <a:buSzTx/>
              <a:buFontTx/>
              <a:buAutoNum type="arabicPeriod"/>
              <a:defRPr/>
            </a:pPr>
            <a:r>
              <a:rPr lang="en-US" sz="2400" dirty="0" smtClean="0">
                <a:effectLst/>
              </a:rPr>
              <a:t>Videos of people vomiting</a:t>
            </a:r>
          </a:p>
          <a:p>
            <a:pPr marL="228600" indent="-228600" defTabSz="457200">
              <a:lnSpc>
                <a:spcPct val="130000"/>
              </a:lnSpc>
              <a:spcBef>
                <a:spcPts val="0"/>
              </a:spcBef>
              <a:buSzTx/>
              <a:buFontTx/>
              <a:buAutoNum type="arabicPeriod"/>
              <a:defRPr/>
            </a:pPr>
            <a:r>
              <a:rPr lang="en-US" sz="2400" dirty="0" smtClean="0">
                <a:effectLst/>
              </a:rPr>
              <a:t>Fake vomit and smell</a:t>
            </a:r>
            <a:endParaRPr lang="en-US" sz="2400" dirty="0">
              <a:effectLst/>
            </a:endParaRPr>
          </a:p>
        </p:txBody>
      </p:sp>
      <p:sp>
        <p:nvSpPr>
          <p:cNvPr id="3" name="Title 2"/>
          <p:cNvSpPr>
            <a:spLocks noGrp="1"/>
          </p:cNvSpPr>
          <p:nvPr>
            <p:ph type="title"/>
          </p:nvPr>
        </p:nvSpPr>
        <p:spPr>
          <a:xfrm>
            <a:off x="777240" y="4876800"/>
            <a:ext cx="8092584" cy="914400"/>
          </a:xfrm>
        </p:spPr>
        <p:txBody>
          <a:bodyPr/>
          <a:lstStyle/>
          <a:p>
            <a:r>
              <a:rPr lang="en-US" dirty="0" smtClean="0"/>
              <a:t>Emetophobia Hierarchy</a:t>
            </a:r>
            <a:endParaRPr lang="en-US" dirty="0"/>
          </a:p>
        </p:txBody>
      </p:sp>
    </p:spTree>
    <p:extLst>
      <p:ext uri="{BB962C8B-B14F-4D97-AF65-F5344CB8AC3E}">
        <p14:creationId xmlns:p14="http://schemas.microsoft.com/office/powerpoint/2010/main" val="16981279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9700" y="685801"/>
            <a:ext cx="7137400" cy="3657599"/>
          </a:xfrm>
        </p:spPr>
        <p:txBody>
          <a:bodyPr>
            <a:normAutofit/>
          </a:bodyPr>
          <a:lstStyle/>
          <a:p>
            <a:pPr marL="475488" indent="-457200">
              <a:buFont typeface="+mj-lt"/>
              <a:buAutoNum type="arabicPeriod"/>
            </a:pPr>
            <a:r>
              <a:rPr lang="en-US" sz="2800" dirty="0" smtClean="0"/>
              <a:t>Identifying the Core Elements of Anxiety</a:t>
            </a:r>
          </a:p>
          <a:p>
            <a:pPr marL="475488" indent="-457200">
              <a:buFont typeface="+mj-lt"/>
              <a:buAutoNum type="arabicPeriod"/>
            </a:pPr>
            <a:r>
              <a:rPr lang="en-US" sz="2800" dirty="0" smtClean="0"/>
              <a:t>Types of Anxiety Disorders</a:t>
            </a:r>
          </a:p>
          <a:p>
            <a:pPr marL="475488" indent="-457200">
              <a:buFont typeface="+mj-lt"/>
              <a:buAutoNum type="arabicPeriod"/>
            </a:pPr>
            <a:r>
              <a:rPr lang="en-US" sz="2800" dirty="0" smtClean="0"/>
              <a:t>Explanation of Treatment</a:t>
            </a:r>
          </a:p>
          <a:p>
            <a:pPr marL="475488" indent="-457200">
              <a:buFont typeface="+mj-lt"/>
              <a:buAutoNum type="arabicPeriod"/>
            </a:pPr>
            <a:r>
              <a:rPr lang="en-US" sz="2800" dirty="0" smtClean="0"/>
              <a:t>Example of Treatment</a:t>
            </a:r>
          </a:p>
          <a:p>
            <a:pPr marL="475488" indent="-457200">
              <a:buFont typeface="+mj-lt"/>
              <a:buAutoNum type="arabicPeriod"/>
            </a:pPr>
            <a:r>
              <a:rPr lang="en-US" sz="2800" dirty="0" smtClean="0"/>
              <a:t>Question and Answer</a:t>
            </a:r>
            <a:endParaRPr lang="en-US" sz="2800" dirty="0"/>
          </a:p>
        </p:txBody>
      </p:sp>
      <p:sp>
        <p:nvSpPr>
          <p:cNvPr id="3" name="Title 2"/>
          <p:cNvSpPr>
            <a:spLocks noGrp="1"/>
          </p:cNvSpPr>
          <p:nvPr>
            <p:ph type="title"/>
          </p:nvPr>
        </p:nvSpPr>
        <p:spPr/>
        <p:txBody>
          <a:bodyPr/>
          <a:lstStyle/>
          <a:p>
            <a:r>
              <a:rPr lang="en-US" dirty="0" smtClean="0"/>
              <a:t>Outline for this Workshop</a:t>
            </a:r>
            <a:endParaRPr lang="en-US" dirty="0"/>
          </a:p>
        </p:txBody>
      </p:sp>
    </p:spTree>
    <p:extLst>
      <p:ext uri="{BB962C8B-B14F-4D97-AF65-F5344CB8AC3E}">
        <p14:creationId xmlns:p14="http://schemas.microsoft.com/office/powerpoint/2010/main" val="7500509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94897468"/>
              </p:ext>
            </p:extLst>
          </p:nvPr>
        </p:nvGraphicFramePr>
        <p:xfrm>
          <a:off x="914400" y="561975"/>
          <a:ext cx="7518400" cy="4035425"/>
        </p:xfrm>
        <a:graphic>
          <a:graphicData uri="http://schemas.openxmlformats.org/drawingml/2006/table">
            <a:tbl>
              <a:tblPr firstRow="1" bandRow="1">
                <a:tableStyleId>{2A488322-F2BA-4B5B-9748-0D474271808F}</a:tableStyleId>
              </a:tblPr>
              <a:tblGrid>
                <a:gridCol w="3759200"/>
                <a:gridCol w="3759200"/>
              </a:tblGrid>
              <a:tr h="452513">
                <a:tc>
                  <a:txBody>
                    <a:bodyPr/>
                    <a:lstStyle/>
                    <a:p>
                      <a:r>
                        <a:rPr lang="en-US" dirty="0" smtClean="0"/>
                        <a:t>Safety Behavior</a:t>
                      </a:r>
                      <a:endParaRPr lang="en-US" dirty="0"/>
                    </a:p>
                  </a:txBody>
                  <a:tcPr/>
                </a:tc>
                <a:tc>
                  <a:txBody>
                    <a:bodyPr/>
                    <a:lstStyle/>
                    <a:p>
                      <a:r>
                        <a:rPr lang="en-US" dirty="0" smtClean="0"/>
                        <a:t>Response Prevention</a:t>
                      </a:r>
                      <a:endParaRPr lang="en-US" dirty="0"/>
                    </a:p>
                  </a:txBody>
                  <a:tcPr/>
                </a:tc>
              </a:tr>
              <a:tr h="452513">
                <a:tc>
                  <a:txBody>
                    <a:bodyPr/>
                    <a:lstStyle/>
                    <a:p>
                      <a:r>
                        <a:rPr lang="en-US" dirty="0" smtClean="0"/>
                        <a:t>Don’t look at words</a:t>
                      </a:r>
                      <a:endParaRPr lang="en-US" dirty="0"/>
                    </a:p>
                  </a:txBody>
                  <a:tcPr/>
                </a:tc>
                <a:tc>
                  <a:txBody>
                    <a:bodyPr/>
                    <a:lstStyle/>
                    <a:p>
                      <a:r>
                        <a:rPr lang="en-US" dirty="0" smtClean="0"/>
                        <a:t>Stare at words, write the word</a:t>
                      </a:r>
                      <a:endParaRPr lang="en-US" dirty="0"/>
                    </a:p>
                  </a:txBody>
                  <a:tcPr/>
                </a:tc>
              </a:tr>
              <a:tr h="781050">
                <a:tc>
                  <a:txBody>
                    <a:bodyPr/>
                    <a:lstStyle/>
                    <a:p>
                      <a:r>
                        <a:rPr lang="en-US" dirty="0" smtClean="0"/>
                        <a:t>Only do exposure with safe person or</a:t>
                      </a:r>
                      <a:r>
                        <a:rPr lang="en-US" baseline="0" dirty="0" smtClean="0"/>
                        <a:t> in safe place</a:t>
                      </a:r>
                      <a:endParaRPr lang="en-US" dirty="0"/>
                    </a:p>
                  </a:txBody>
                  <a:tcPr/>
                </a:tc>
                <a:tc>
                  <a:txBody>
                    <a:bodyPr/>
                    <a:lstStyle/>
                    <a:p>
                      <a:r>
                        <a:rPr lang="en-US" dirty="0" smtClean="0"/>
                        <a:t>Exposure</a:t>
                      </a:r>
                      <a:r>
                        <a:rPr lang="en-US" baseline="0" dirty="0" smtClean="0"/>
                        <a:t> in places where might get sick (nurses office)</a:t>
                      </a:r>
                      <a:endParaRPr lang="en-US" dirty="0"/>
                    </a:p>
                  </a:txBody>
                  <a:tcPr/>
                </a:tc>
              </a:tr>
              <a:tr h="1115786">
                <a:tc>
                  <a:txBody>
                    <a:bodyPr/>
                    <a:lstStyle/>
                    <a:p>
                      <a:r>
                        <a:rPr lang="en-US" dirty="0" smtClean="0"/>
                        <a:t>Mental</a:t>
                      </a:r>
                      <a:r>
                        <a:rPr lang="en-US" baseline="0" dirty="0" smtClean="0"/>
                        <a:t> change to make story safe (just looking for something in toilet)</a:t>
                      </a:r>
                      <a:endParaRPr lang="en-US" dirty="0"/>
                    </a:p>
                  </a:txBody>
                  <a:tcPr/>
                </a:tc>
                <a:tc>
                  <a:txBody>
                    <a:bodyPr/>
                    <a:lstStyle/>
                    <a:p>
                      <a:r>
                        <a:rPr lang="en-US" dirty="0" smtClean="0"/>
                        <a:t>Describe story</a:t>
                      </a:r>
                      <a:r>
                        <a:rPr lang="en-US" baseline="0" dirty="0" smtClean="0"/>
                        <a:t> as scary as possible</a:t>
                      </a:r>
                      <a:endParaRPr lang="en-US" dirty="0"/>
                    </a:p>
                  </a:txBody>
                  <a:tcPr/>
                </a:tc>
              </a:tr>
              <a:tr h="452513">
                <a:tc>
                  <a:txBody>
                    <a:bodyPr/>
                    <a:lstStyle/>
                    <a:p>
                      <a:r>
                        <a:rPr lang="en-US" dirty="0" smtClean="0"/>
                        <a:t>Say words fast</a:t>
                      </a:r>
                      <a:r>
                        <a:rPr lang="en-US" baseline="0" dirty="0" smtClean="0"/>
                        <a:t> or mutter them</a:t>
                      </a:r>
                      <a:endParaRPr lang="en-US" dirty="0"/>
                    </a:p>
                  </a:txBody>
                  <a:tcPr/>
                </a:tc>
                <a:tc>
                  <a:txBody>
                    <a:bodyPr/>
                    <a:lstStyle/>
                    <a:p>
                      <a:r>
                        <a:rPr lang="en-US" dirty="0" smtClean="0"/>
                        <a:t>Slow down speaking, enunciate</a:t>
                      </a:r>
                      <a:endParaRPr lang="en-US" dirty="0"/>
                    </a:p>
                  </a:txBody>
                  <a:tcPr/>
                </a:tc>
              </a:tr>
              <a:tr h="781050">
                <a:tc>
                  <a:txBody>
                    <a:bodyPr/>
                    <a:lstStyle/>
                    <a:p>
                      <a:r>
                        <a:rPr lang="en-US" dirty="0" smtClean="0"/>
                        <a:t>Subtle</a:t>
                      </a:r>
                      <a:r>
                        <a:rPr lang="en-US" baseline="0" dirty="0" smtClean="0"/>
                        <a:t> actions (flick, spit, swallow, change posture)</a:t>
                      </a:r>
                      <a:endParaRPr lang="en-US" dirty="0"/>
                    </a:p>
                  </a:txBody>
                  <a:tcPr/>
                </a:tc>
                <a:tc>
                  <a:txBody>
                    <a:bodyPr/>
                    <a:lstStyle/>
                    <a:p>
                      <a:r>
                        <a:rPr lang="en-US" dirty="0" smtClean="0"/>
                        <a:t>No flicking, fidgeting, spitting</a:t>
                      </a:r>
                      <a:endParaRPr lang="en-US" dirty="0"/>
                    </a:p>
                  </a:txBody>
                  <a:tcPr/>
                </a:tc>
              </a:tr>
            </a:tbl>
          </a:graphicData>
        </a:graphic>
      </p:graphicFrame>
      <p:sp>
        <p:nvSpPr>
          <p:cNvPr id="3" name="Title 2"/>
          <p:cNvSpPr>
            <a:spLocks noGrp="1"/>
          </p:cNvSpPr>
          <p:nvPr>
            <p:ph type="title"/>
          </p:nvPr>
        </p:nvSpPr>
        <p:spPr>
          <a:xfrm>
            <a:off x="777239" y="4876800"/>
            <a:ext cx="8028479" cy="914400"/>
          </a:xfrm>
        </p:spPr>
        <p:txBody>
          <a:bodyPr/>
          <a:lstStyle/>
          <a:p>
            <a:r>
              <a:rPr lang="en-US" dirty="0" smtClean="0"/>
              <a:t>Example Response Prevention</a:t>
            </a:r>
            <a:endParaRPr lang="en-US" dirty="0"/>
          </a:p>
        </p:txBody>
      </p:sp>
    </p:spTree>
    <p:extLst>
      <p:ext uri="{BB962C8B-B14F-4D97-AF65-F5344CB8AC3E}">
        <p14:creationId xmlns:p14="http://schemas.microsoft.com/office/powerpoint/2010/main" val="1322457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Turnaround</a:t>
            </a:r>
            <a:endParaRPr lang="en-US" dirty="0"/>
          </a:p>
        </p:txBody>
      </p:sp>
      <p:pic>
        <p:nvPicPr>
          <p:cNvPr id="4" name="Picture 3" descr="kit shad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755" y="685801"/>
            <a:ext cx="5957872" cy="3975100"/>
          </a:xfrm>
          <a:prstGeom prst="rect">
            <a:avLst/>
          </a:prstGeom>
        </p:spPr>
      </p:pic>
      <p:sp>
        <p:nvSpPr>
          <p:cNvPr id="6" name="TextBox 5"/>
          <p:cNvSpPr txBox="1"/>
          <p:nvPr/>
        </p:nvSpPr>
        <p:spPr>
          <a:xfrm>
            <a:off x="1561292" y="5725850"/>
            <a:ext cx="6186910" cy="707886"/>
          </a:xfrm>
          <a:prstGeom prst="rect">
            <a:avLst/>
          </a:prstGeom>
          <a:noFill/>
        </p:spPr>
        <p:txBody>
          <a:bodyPr wrap="none" rtlCol="0">
            <a:spAutoFit/>
          </a:bodyPr>
          <a:lstStyle/>
          <a:p>
            <a:r>
              <a:rPr lang="en-US" sz="4000" dirty="0" err="1" smtClean="0"/>
              <a:t>www.turnaroundanxiety.com</a:t>
            </a:r>
            <a:endParaRPr lang="en-US" sz="4000" dirty="0"/>
          </a:p>
        </p:txBody>
      </p:sp>
    </p:spTree>
    <p:extLst>
      <p:ext uri="{BB962C8B-B14F-4D97-AF65-F5344CB8AC3E}">
        <p14:creationId xmlns:p14="http://schemas.microsoft.com/office/powerpoint/2010/main" val="17242412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477591"/>
            <a:ext cx="6341774" cy="4284074"/>
          </a:xfrm>
        </p:spPr>
        <p:txBody>
          <a:bodyPr>
            <a:noAutofit/>
          </a:bodyPr>
          <a:lstStyle/>
          <a:p>
            <a:pPr marL="475488" indent="-457200">
              <a:buFont typeface="+mj-lt"/>
              <a:buAutoNum type="arabicPeriod"/>
            </a:pPr>
            <a:r>
              <a:rPr lang="en-US" sz="3000" dirty="0" smtClean="0"/>
              <a:t>False Alarm</a:t>
            </a:r>
          </a:p>
          <a:p>
            <a:pPr marL="475488" indent="-457200">
              <a:buFont typeface="+mj-lt"/>
              <a:buAutoNum type="arabicPeriod"/>
            </a:pPr>
            <a:r>
              <a:rPr lang="en-US" sz="3000" dirty="0" smtClean="0"/>
              <a:t>Anxiety Sensitivity</a:t>
            </a:r>
          </a:p>
          <a:p>
            <a:pPr marL="475488" indent="-457200">
              <a:buFont typeface="+mj-lt"/>
              <a:buAutoNum type="arabicPeriod"/>
            </a:pPr>
            <a:r>
              <a:rPr lang="en-US" sz="3000" dirty="0" smtClean="0"/>
              <a:t>Rapid and General</a:t>
            </a:r>
          </a:p>
          <a:p>
            <a:pPr marL="475488" indent="-457200">
              <a:buFont typeface="+mj-lt"/>
              <a:buAutoNum type="arabicPeriod"/>
            </a:pPr>
            <a:r>
              <a:rPr lang="en-US" sz="3000" dirty="0" smtClean="0"/>
              <a:t>Memorized/Learned</a:t>
            </a:r>
          </a:p>
          <a:p>
            <a:pPr marL="475488" indent="-457200">
              <a:buFont typeface="+mj-lt"/>
              <a:buAutoNum type="arabicPeriod"/>
            </a:pPr>
            <a:r>
              <a:rPr lang="en-US" sz="3000" dirty="0" smtClean="0"/>
              <a:t>Normal problem solving backfires</a:t>
            </a:r>
          </a:p>
        </p:txBody>
      </p:sp>
      <p:sp>
        <p:nvSpPr>
          <p:cNvPr id="3" name="Title 2"/>
          <p:cNvSpPr>
            <a:spLocks noGrp="1"/>
          </p:cNvSpPr>
          <p:nvPr>
            <p:ph type="title"/>
          </p:nvPr>
        </p:nvSpPr>
        <p:spPr>
          <a:xfrm>
            <a:off x="777239" y="4876800"/>
            <a:ext cx="7893531" cy="914400"/>
          </a:xfrm>
        </p:spPr>
        <p:txBody>
          <a:bodyPr/>
          <a:lstStyle/>
          <a:p>
            <a:r>
              <a:rPr lang="en-US" dirty="0" smtClean="0"/>
              <a:t>Core Elements (Causes)</a:t>
            </a:r>
            <a:endParaRPr lang="en-US" dirty="0"/>
          </a:p>
        </p:txBody>
      </p:sp>
    </p:spTree>
    <p:extLst>
      <p:ext uri="{BB962C8B-B14F-4D97-AF65-F5344CB8AC3E}">
        <p14:creationId xmlns:p14="http://schemas.microsoft.com/office/powerpoint/2010/main" val="5642910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599" y="685801"/>
            <a:ext cx="6401181" cy="3657599"/>
          </a:xfrm>
        </p:spPr>
        <p:txBody>
          <a:bodyPr/>
          <a:lstStyle/>
          <a:p>
            <a:pPr marL="18288" indent="0">
              <a:buNone/>
            </a:pPr>
            <a:r>
              <a:rPr lang="en-US" sz="3000" dirty="0"/>
              <a:t>Disorder - Reaction </a:t>
            </a:r>
            <a:r>
              <a:rPr lang="en-US" sz="3000" dirty="0" smtClean="0"/>
              <a:t>significantly incongruent </a:t>
            </a:r>
            <a:r>
              <a:rPr lang="en-US" sz="3000" dirty="0"/>
              <a:t>with circumstances</a:t>
            </a:r>
          </a:p>
          <a:p>
            <a:pPr marL="841248" lvl="1" indent="-457200">
              <a:buFont typeface="+mj-lt"/>
              <a:buAutoNum type="arabicPeriod"/>
            </a:pPr>
            <a:r>
              <a:rPr lang="en-US" sz="2800" dirty="0"/>
              <a:t>Intensity</a:t>
            </a:r>
          </a:p>
          <a:p>
            <a:pPr marL="841248" lvl="1" indent="-457200">
              <a:buFont typeface="+mj-lt"/>
              <a:buAutoNum type="arabicPeriod"/>
            </a:pPr>
            <a:r>
              <a:rPr lang="en-US" sz="2800" dirty="0"/>
              <a:t>Frequency</a:t>
            </a:r>
          </a:p>
          <a:p>
            <a:pPr marL="841248" lvl="1" indent="-457200">
              <a:buFont typeface="+mj-lt"/>
              <a:buAutoNum type="arabicPeriod"/>
            </a:pPr>
            <a:r>
              <a:rPr lang="en-US" sz="2800" dirty="0"/>
              <a:t>Interference</a:t>
            </a:r>
          </a:p>
          <a:p>
            <a:pPr marL="841248" lvl="1" indent="-457200">
              <a:buFont typeface="+mj-lt"/>
              <a:buAutoNum type="arabicPeriod"/>
            </a:pPr>
            <a:r>
              <a:rPr lang="en-US" sz="2800" dirty="0"/>
              <a:t>Persistence</a:t>
            </a:r>
          </a:p>
          <a:p>
            <a:pPr marL="18288" indent="0">
              <a:buNone/>
            </a:pPr>
            <a:endParaRPr lang="en-US" dirty="0"/>
          </a:p>
        </p:txBody>
      </p:sp>
      <p:sp>
        <p:nvSpPr>
          <p:cNvPr id="3" name="Title 2"/>
          <p:cNvSpPr>
            <a:spLocks noGrp="1"/>
          </p:cNvSpPr>
          <p:nvPr>
            <p:ph type="title"/>
          </p:nvPr>
        </p:nvSpPr>
        <p:spPr/>
        <p:txBody>
          <a:bodyPr/>
          <a:lstStyle/>
          <a:p>
            <a:r>
              <a:rPr lang="en-US" dirty="0" smtClean="0"/>
              <a:t>What Makes it a Disorder?</a:t>
            </a:r>
            <a:endParaRPr lang="en-US" dirty="0"/>
          </a:p>
        </p:txBody>
      </p:sp>
    </p:spTree>
    <p:extLst>
      <p:ext uri="{BB962C8B-B14F-4D97-AF65-F5344CB8AC3E}">
        <p14:creationId xmlns:p14="http://schemas.microsoft.com/office/powerpoint/2010/main" val="1888848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Shared Elements</a:t>
            </a:r>
            <a:endParaRPr lang="en-US" dirty="0"/>
          </a:p>
        </p:txBody>
      </p:sp>
      <p:sp>
        <p:nvSpPr>
          <p:cNvPr id="4" name="Oval 3"/>
          <p:cNvSpPr/>
          <p:nvPr/>
        </p:nvSpPr>
        <p:spPr>
          <a:xfrm>
            <a:off x="3077309" y="872520"/>
            <a:ext cx="1950065" cy="1950065"/>
          </a:xfrm>
          <a:prstGeom prst="ellipse">
            <a:avLst/>
          </a:prstGeom>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800" dirty="0" smtClean="0"/>
              <a:t>Panic</a:t>
            </a:r>
            <a:endParaRPr lang="en-US" sz="2800" dirty="0"/>
          </a:p>
        </p:txBody>
      </p:sp>
      <p:sp>
        <p:nvSpPr>
          <p:cNvPr id="5" name="Oval 4"/>
          <p:cNvSpPr/>
          <p:nvPr/>
        </p:nvSpPr>
        <p:spPr>
          <a:xfrm>
            <a:off x="3422210" y="1019052"/>
            <a:ext cx="1950065" cy="1950065"/>
          </a:xfrm>
          <a:prstGeom prst="ellipse">
            <a:avLst/>
          </a:prstGeom>
          <a:gradFill flip="none" rotWithShape="1">
            <a:gsLst>
              <a:gs pos="0">
                <a:schemeClr val="accent5">
                  <a:alpha val="26000"/>
                </a:schemeClr>
              </a:gs>
              <a:gs pos="100000">
                <a:schemeClr val="accent5">
                  <a:shade val="48000"/>
                  <a:satMod val="180000"/>
                  <a:lumMod val="94000"/>
                  <a:alpha val="26000"/>
                </a:schemeClr>
              </a:gs>
              <a:gs pos="100000">
                <a:schemeClr val="accent5">
                  <a:shade val="48000"/>
                  <a:satMod val="180000"/>
                  <a:lumMod val="94000"/>
                  <a:alpha val="26000"/>
                </a:schemeClr>
              </a:gs>
            </a:gsLst>
            <a:lin ang="4140000" scaled="1"/>
            <a:tileRect/>
          </a:gradFill>
          <a:ln/>
        </p:spPr>
        <p:style>
          <a:lnRef idx="1">
            <a:schemeClr val="accent5"/>
          </a:lnRef>
          <a:fillRef idx="3">
            <a:schemeClr val="accent5"/>
          </a:fillRef>
          <a:effectRef idx="2">
            <a:schemeClr val="accent5"/>
          </a:effectRef>
          <a:fontRef idx="minor">
            <a:schemeClr val="lt1"/>
          </a:fontRef>
        </p:style>
        <p:txBody>
          <a:bodyPr anchor="ctr"/>
          <a:lstStyle/>
          <a:p>
            <a:pPr algn="ctr"/>
            <a:r>
              <a:rPr lang="en-US" sz="2800" dirty="0" smtClean="0"/>
              <a:t>OCD</a:t>
            </a:r>
            <a:endParaRPr lang="en-US" sz="2800" dirty="0"/>
          </a:p>
        </p:txBody>
      </p:sp>
      <p:sp>
        <p:nvSpPr>
          <p:cNvPr id="6" name="Oval 5"/>
          <p:cNvSpPr/>
          <p:nvPr/>
        </p:nvSpPr>
        <p:spPr>
          <a:xfrm>
            <a:off x="3323381" y="1362787"/>
            <a:ext cx="1950065" cy="1950065"/>
          </a:xfrm>
          <a:prstGeom prst="ellipse">
            <a:avLst/>
          </a:prstGeom>
          <a:gradFill flip="none" rotWithShape="1">
            <a:gsLst>
              <a:gs pos="0">
                <a:schemeClr val="accent5">
                  <a:alpha val="32000"/>
                </a:schemeClr>
              </a:gs>
              <a:gs pos="100000">
                <a:schemeClr val="accent5">
                  <a:shade val="48000"/>
                  <a:satMod val="180000"/>
                  <a:lumMod val="94000"/>
                  <a:alpha val="32000"/>
                </a:schemeClr>
              </a:gs>
              <a:gs pos="100000">
                <a:schemeClr val="accent5">
                  <a:shade val="48000"/>
                  <a:satMod val="180000"/>
                  <a:lumMod val="94000"/>
                  <a:alpha val="32000"/>
                </a:schemeClr>
              </a:gs>
            </a:gsLst>
            <a:lin ang="4140000" scaled="1"/>
            <a:tileRect/>
          </a:gradFill>
          <a:ln/>
        </p:spPr>
        <p:style>
          <a:lnRef idx="1">
            <a:schemeClr val="accent5"/>
          </a:lnRef>
          <a:fillRef idx="3">
            <a:schemeClr val="accent5"/>
          </a:fillRef>
          <a:effectRef idx="2">
            <a:schemeClr val="accent5"/>
          </a:effectRef>
          <a:fontRef idx="minor">
            <a:schemeClr val="lt1"/>
          </a:fontRef>
        </p:style>
        <p:txBody>
          <a:bodyPr anchor="ctr"/>
          <a:lstStyle/>
          <a:p>
            <a:pPr algn="ctr"/>
            <a:r>
              <a:rPr lang="en-US" sz="2800" dirty="0" smtClean="0"/>
              <a:t>Phobia</a:t>
            </a:r>
            <a:endParaRPr lang="en-US" sz="2800" dirty="0"/>
          </a:p>
        </p:txBody>
      </p:sp>
      <p:sp>
        <p:nvSpPr>
          <p:cNvPr id="7" name="Oval 6"/>
          <p:cNvSpPr/>
          <p:nvPr/>
        </p:nvSpPr>
        <p:spPr>
          <a:xfrm>
            <a:off x="2840853" y="1263272"/>
            <a:ext cx="1950065" cy="1950065"/>
          </a:xfrm>
          <a:prstGeom prst="ellipse">
            <a:avLst/>
          </a:prstGeom>
          <a:gradFill flip="none" rotWithShape="1">
            <a:gsLst>
              <a:gs pos="0">
                <a:schemeClr val="accent3">
                  <a:alpha val="41000"/>
                </a:schemeClr>
              </a:gs>
              <a:gs pos="100000">
                <a:schemeClr val="accent3">
                  <a:shade val="48000"/>
                  <a:satMod val="180000"/>
                  <a:lumMod val="94000"/>
                  <a:alpha val="41000"/>
                </a:schemeClr>
              </a:gs>
              <a:gs pos="100000">
                <a:schemeClr val="accent3">
                  <a:shade val="48000"/>
                  <a:satMod val="180000"/>
                  <a:lumMod val="94000"/>
                  <a:alpha val="41000"/>
                </a:schemeClr>
              </a:gs>
            </a:gsLst>
            <a:lin ang="4140000" scaled="1"/>
            <a:tileRect/>
          </a:gradFill>
          <a:ln/>
        </p:spPr>
        <p:style>
          <a:lnRef idx="0">
            <a:schemeClr val="accent3"/>
          </a:lnRef>
          <a:fillRef idx="3">
            <a:schemeClr val="accent3"/>
          </a:fillRef>
          <a:effectRef idx="3">
            <a:schemeClr val="accent3"/>
          </a:effectRef>
          <a:fontRef idx="minor">
            <a:schemeClr val="lt1"/>
          </a:fontRef>
        </p:style>
        <p:txBody>
          <a:bodyPr anchor="ctr"/>
          <a:lstStyle/>
          <a:p>
            <a:pPr algn="ctr"/>
            <a:r>
              <a:rPr lang="en-US" sz="2800" dirty="0" smtClean="0"/>
              <a:t>GAD</a:t>
            </a:r>
            <a:endParaRPr lang="en-US" sz="2800" dirty="0"/>
          </a:p>
        </p:txBody>
      </p:sp>
    </p:spTree>
    <p:extLst>
      <p:ext uri="{BB962C8B-B14F-4D97-AF65-F5344CB8AC3E}">
        <p14:creationId xmlns:p14="http://schemas.microsoft.com/office/powerpoint/2010/main" val="2047211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761238" indent="-742950">
              <a:buFont typeface="+mj-lt"/>
              <a:buAutoNum type="arabicPeriod"/>
            </a:pPr>
            <a:r>
              <a:rPr lang="en-US" sz="3000" dirty="0" smtClean="0"/>
              <a:t>Physiological Arousal</a:t>
            </a:r>
          </a:p>
          <a:p>
            <a:pPr marL="761238" indent="-742950">
              <a:buFont typeface="+mj-lt"/>
              <a:buAutoNum type="arabicPeriod"/>
            </a:pPr>
            <a:r>
              <a:rPr lang="en-US" sz="3000" dirty="0" smtClean="0"/>
              <a:t>Cognitive Distortion</a:t>
            </a:r>
          </a:p>
          <a:p>
            <a:pPr marL="761238" indent="-742950">
              <a:buFont typeface="+mj-lt"/>
              <a:buAutoNum type="arabicPeriod"/>
            </a:pPr>
            <a:r>
              <a:rPr lang="en-US" sz="3000" dirty="0" smtClean="0"/>
              <a:t>Avoidant Coping</a:t>
            </a:r>
          </a:p>
          <a:p>
            <a:pPr marL="761238" indent="-742950">
              <a:buFont typeface="+mj-lt"/>
              <a:buAutoNum type="arabicPeriod"/>
            </a:pPr>
            <a:r>
              <a:rPr lang="en-US" sz="3000" dirty="0" smtClean="0"/>
              <a:t>Reinforcing Cycle</a:t>
            </a:r>
            <a:endParaRPr lang="en-US" sz="3000" dirty="0"/>
          </a:p>
        </p:txBody>
      </p:sp>
      <p:sp>
        <p:nvSpPr>
          <p:cNvPr id="3" name="Title 2"/>
          <p:cNvSpPr>
            <a:spLocks noGrp="1"/>
          </p:cNvSpPr>
          <p:nvPr>
            <p:ph type="title"/>
          </p:nvPr>
        </p:nvSpPr>
        <p:spPr/>
        <p:txBody>
          <a:bodyPr/>
          <a:lstStyle/>
          <a:p>
            <a:r>
              <a:rPr lang="en-US" dirty="0" smtClean="0"/>
              <a:t>Specific Shared Elements</a:t>
            </a:r>
            <a:endParaRPr lang="en-US" dirty="0"/>
          </a:p>
        </p:txBody>
      </p:sp>
    </p:spTree>
    <p:extLst>
      <p:ext uri="{BB962C8B-B14F-4D97-AF65-F5344CB8AC3E}">
        <p14:creationId xmlns:p14="http://schemas.microsoft.com/office/powerpoint/2010/main" val="24152482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0700" y="685801"/>
            <a:ext cx="6946900" cy="4190999"/>
          </a:xfrm>
        </p:spPr>
        <p:txBody>
          <a:bodyPr>
            <a:noAutofit/>
          </a:bodyPr>
          <a:lstStyle/>
          <a:p>
            <a:pPr lvl="1">
              <a:buFont typeface="Wingdings" charset="2"/>
              <a:buChar char="§"/>
            </a:pPr>
            <a:r>
              <a:rPr lang="en-US" sz="3000" dirty="0">
                <a:effectLst/>
              </a:rPr>
              <a:t>Autonomic Nervous System </a:t>
            </a:r>
            <a:endParaRPr lang="en-US" sz="3000" dirty="0" smtClean="0">
              <a:effectLst/>
            </a:endParaRPr>
          </a:p>
          <a:p>
            <a:pPr lvl="3">
              <a:buFont typeface="Wingdings" charset="2"/>
              <a:buChar char="§"/>
            </a:pPr>
            <a:r>
              <a:rPr lang="en-US" sz="2800" dirty="0" smtClean="0">
                <a:effectLst/>
              </a:rPr>
              <a:t>Sympathetic </a:t>
            </a:r>
            <a:r>
              <a:rPr lang="en-US" sz="2800" dirty="0">
                <a:effectLst/>
              </a:rPr>
              <a:t>and </a:t>
            </a:r>
            <a:r>
              <a:rPr lang="en-US" sz="2800" dirty="0" smtClean="0">
                <a:effectLst/>
              </a:rPr>
              <a:t>Parasympathetic</a:t>
            </a:r>
          </a:p>
          <a:p>
            <a:pPr lvl="3">
              <a:buFont typeface="Wingdings" charset="2"/>
              <a:buChar char="§"/>
            </a:pPr>
            <a:r>
              <a:rPr lang="en-US" sz="2800" dirty="0" smtClean="0">
                <a:effectLst/>
              </a:rPr>
              <a:t>big </a:t>
            </a:r>
            <a:r>
              <a:rPr lang="en-US" sz="2800" dirty="0">
                <a:effectLst/>
              </a:rPr>
              <a:t>issue, often becomes part of disorder </a:t>
            </a:r>
            <a:endParaRPr lang="en-US" sz="2800" dirty="0" smtClean="0">
              <a:effectLst/>
            </a:endParaRPr>
          </a:p>
          <a:p>
            <a:pPr lvl="3">
              <a:buFont typeface="Wingdings" charset="2"/>
              <a:buChar char="§"/>
            </a:pPr>
            <a:r>
              <a:rPr lang="en-US" sz="2800" dirty="0" smtClean="0">
                <a:effectLst/>
              </a:rPr>
              <a:t>Can </a:t>
            </a:r>
            <a:r>
              <a:rPr lang="en-US" sz="2800" dirty="0">
                <a:effectLst/>
              </a:rPr>
              <a:t>be triggered by </a:t>
            </a:r>
            <a:r>
              <a:rPr lang="en-US" sz="2800" dirty="0" smtClean="0">
                <a:effectLst/>
              </a:rPr>
              <a:t>event, multiple stressors, biology, </a:t>
            </a:r>
            <a:r>
              <a:rPr lang="en-US" sz="2800" dirty="0" err="1" smtClean="0">
                <a:effectLst/>
              </a:rPr>
              <a:t>etc</a:t>
            </a:r>
            <a:r>
              <a:rPr lang="en-US" sz="2800" dirty="0" smtClean="0">
                <a:effectLst/>
              </a:rPr>
              <a:t> </a:t>
            </a:r>
          </a:p>
          <a:p>
            <a:pPr lvl="1">
              <a:buFont typeface="Wingdings" charset="2"/>
              <a:buChar char="§"/>
            </a:pPr>
            <a:r>
              <a:rPr lang="en-US" sz="3000" dirty="0" smtClean="0">
                <a:effectLst/>
              </a:rPr>
              <a:t>Fight or Flight trumps everything</a:t>
            </a:r>
            <a:endParaRPr lang="en-US" sz="3000" dirty="0">
              <a:effectLst/>
            </a:endParaRPr>
          </a:p>
          <a:p>
            <a:pPr lvl="1">
              <a:buFont typeface="Wingdings" charset="2"/>
              <a:buChar char="§"/>
            </a:pPr>
            <a:r>
              <a:rPr lang="en-US" sz="3000" dirty="0" smtClean="0">
                <a:effectLst/>
              </a:rPr>
              <a:t>Real Experience </a:t>
            </a:r>
            <a:r>
              <a:rPr lang="en-US" sz="3000" dirty="0">
                <a:effectLst/>
              </a:rPr>
              <a:t>+</a:t>
            </a:r>
            <a:r>
              <a:rPr lang="en-US" sz="3000" dirty="0" smtClean="0">
                <a:effectLst/>
              </a:rPr>
              <a:t> Imagined Fear</a:t>
            </a:r>
          </a:p>
          <a:p>
            <a:pPr lvl="1">
              <a:buFont typeface="Wingdings" charset="2"/>
              <a:buChar char="§"/>
            </a:pPr>
            <a:r>
              <a:rPr lang="en-US" sz="3000" dirty="0" smtClean="0">
                <a:effectLst/>
              </a:rPr>
              <a:t>Loss of predictability</a:t>
            </a:r>
            <a:endParaRPr lang="en-US" sz="3000" dirty="0">
              <a:effectLst/>
            </a:endParaRPr>
          </a:p>
          <a:p>
            <a:endParaRPr lang="en-US" dirty="0"/>
          </a:p>
        </p:txBody>
      </p:sp>
      <p:sp>
        <p:nvSpPr>
          <p:cNvPr id="3" name="Title 2"/>
          <p:cNvSpPr>
            <a:spLocks noGrp="1"/>
          </p:cNvSpPr>
          <p:nvPr>
            <p:ph type="title"/>
          </p:nvPr>
        </p:nvSpPr>
        <p:spPr/>
        <p:txBody>
          <a:bodyPr/>
          <a:lstStyle/>
          <a:p>
            <a:r>
              <a:rPr lang="en-US" dirty="0" smtClean="0"/>
              <a:t>Physiological Arousal</a:t>
            </a:r>
            <a:endParaRPr lang="en-US" dirty="0"/>
          </a:p>
        </p:txBody>
      </p:sp>
    </p:spTree>
    <p:extLst>
      <p:ext uri="{BB962C8B-B14F-4D97-AF65-F5344CB8AC3E}">
        <p14:creationId xmlns:p14="http://schemas.microsoft.com/office/powerpoint/2010/main" val="8077561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63701" y="685801"/>
            <a:ext cx="7061200" cy="4291434"/>
          </a:xfrm>
        </p:spPr>
        <p:txBody>
          <a:bodyPr>
            <a:noAutofit/>
          </a:bodyPr>
          <a:lstStyle/>
          <a:p>
            <a:pPr lvl="1">
              <a:buFont typeface="Wingdings" charset="2"/>
              <a:buChar char="§"/>
            </a:pPr>
            <a:r>
              <a:rPr lang="en-US" sz="3000" dirty="0" smtClean="0">
                <a:effectLst/>
              </a:rPr>
              <a:t>Physiology “demands” focus on danger </a:t>
            </a:r>
            <a:endParaRPr lang="en-US" sz="3000" dirty="0">
              <a:effectLst/>
            </a:endParaRPr>
          </a:p>
          <a:p>
            <a:pPr lvl="1">
              <a:buFont typeface="Wingdings" charset="2"/>
              <a:buChar char="§"/>
            </a:pPr>
            <a:r>
              <a:rPr lang="en-US" sz="3000" dirty="0" smtClean="0">
                <a:effectLst/>
              </a:rPr>
              <a:t>Problem is mental invention </a:t>
            </a:r>
            <a:r>
              <a:rPr lang="en-US" sz="2400" dirty="0" smtClean="0">
                <a:effectLst/>
              </a:rPr>
              <a:t>(What if?)</a:t>
            </a:r>
          </a:p>
          <a:p>
            <a:pPr lvl="1">
              <a:buFont typeface="Wingdings" charset="2"/>
              <a:buChar char="§"/>
            </a:pPr>
            <a:r>
              <a:rPr lang="en-US" sz="3000" dirty="0" smtClean="0">
                <a:effectLst/>
              </a:rPr>
              <a:t>Common Distortions</a:t>
            </a:r>
          </a:p>
          <a:p>
            <a:pPr lvl="2">
              <a:buFont typeface="Wingdings" charset="2"/>
              <a:buChar char="§"/>
            </a:pPr>
            <a:r>
              <a:rPr lang="en-US" sz="2400" dirty="0" smtClean="0">
                <a:effectLst/>
              </a:rPr>
              <a:t>Over</a:t>
            </a:r>
            <a:r>
              <a:rPr lang="en-US" sz="2400" dirty="0">
                <a:effectLst/>
              </a:rPr>
              <a:t>-estimate </a:t>
            </a:r>
            <a:r>
              <a:rPr lang="en-US" sz="2400" dirty="0" smtClean="0">
                <a:effectLst/>
              </a:rPr>
              <a:t>danger</a:t>
            </a:r>
          </a:p>
          <a:p>
            <a:pPr lvl="2">
              <a:buFont typeface="Wingdings" charset="2"/>
              <a:buChar char="§"/>
            </a:pPr>
            <a:r>
              <a:rPr lang="en-US" sz="2400" dirty="0" smtClean="0">
                <a:effectLst/>
              </a:rPr>
              <a:t>Feel </a:t>
            </a:r>
            <a:r>
              <a:rPr lang="en-US" sz="2400" dirty="0">
                <a:effectLst/>
              </a:rPr>
              <a:t>over-</a:t>
            </a:r>
            <a:r>
              <a:rPr lang="en-US" sz="2400" dirty="0" smtClean="0">
                <a:effectLst/>
              </a:rPr>
              <a:t>responsible - guilt</a:t>
            </a:r>
            <a:endParaRPr lang="en-US" sz="2400" dirty="0">
              <a:effectLst/>
            </a:endParaRPr>
          </a:p>
          <a:p>
            <a:pPr lvl="2">
              <a:buFont typeface="Wingdings" charset="2"/>
              <a:buChar char="§"/>
            </a:pPr>
            <a:r>
              <a:rPr lang="en-US" sz="2400" dirty="0" smtClean="0">
                <a:effectLst/>
              </a:rPr>
              <a:t>All or nothing</a:t>
            </a:r>
            <a:endParaRPr lang="en-US" sz="2400" dirty="0">
              <a:effectLst/>
            </a:endParaRPr>
          </a:p>
          <a:p>
            <a:pPr lvl="2">
              <a:buFont typeface="Wingdings" charset="2"/>
              <a:buChar char="§"/>
            </a:pPr>
            <a:r>
              <a:rPr lang="en-US" sz="2400" dirty="0" smtClean="0">
                <a:effectLst/>
              </a:rPr>
              <a:t>Filter </a:t>
            </a:r>
            <a:r>
              <a:rPr lang="en-US" sz="2400" dirty="0">
                <a:effectLst/>
              </a:rPr>
              <a:t>out positive</a:t>
            </a:r>
          </a:p>
          <a:p>
            <a:pPr lvl="2">
              <a:buFont typeface="Wingdings" charset="2"/>
              <a:buChar char="§"/>
            </a:pPr>
            <a:r>
              <a:rPr lang="en-US" sz="2400" dirty="0">
                <a:effectLst/>
              </a:rPr>
              <a:t>Intolerance of uncertainty</a:t>
            </a:r>
          </a:p>
          <a:p>
            <a:pPr lvl="2">
              <a:buFont typeface="Wingdings" charset="2"/>
              <a:buChar char="§"/>
            </a:pPr>
            <a:r>
              <a:rPr lang="en-US" sz="2400" dirty="0" smtClean="0">
                <a:effectLst/>
              </a:rPr>
              <a:t>Mind-Reading</a:t>
            </a:r>
            <a:endParaRPr lang="en-US" sz="2400" dirty="0">
              <a:effectLst/>
            </a:endParaRPr>
          </a:p>
          <a:p>
            <a:pPr>
              <a:buFont typeface="Wingdings" charset="2"/>
              <a:buChar char="§"/>
            </a:pPr>
            <a:endParaRPr lang="en-US" dirty="0"/>
          </a:p>
        </p:txBody>
      </p:sp>
      <p:sp>
        <p:nvSpPr>
          <p:cNvPr id="3" name="Title 2"/>
          <p:cNvSpPr>
            <a:spLocks noGrp="1"/>
          </p:cNvSpPr>
          <p:nvPr>
            <p:ph type="title"/>
          </p:nvPr>
        </p:nvSpPr>
        <p:spPr/>
        <p:txBody>
          <a:bodyPr/>
          <a:lstStyle/>
          <a:p>
            <a:r>
              <a:rPr lang="en-US" dirty="0" smtClean="0"/>
              <a:t>Cognitive Distortions</a:t>
            </a:r>
            <a:endParaRPr lang="en-US" dirty="0"/>
          </a:p>
        </p:txBody>
      </p:sp>
    </p:spTree>
    <p:extLst>
      <p:ext uri="{BB962C8B-B14F-4D97-AF65-F5344CB8AC3E}">
        <p14:creationId xmlns:p14="http://schemas.microsoft.com/office/powerpoint/2010/main" val="31992267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8590</TotalTime>
  <Words>5295</Words>
  <Application>Microsoft Macintosh PowerPoint</Application>
  <PresentationFormat>On-screen Show (4:3)</PresentationFormat>
  <Paragraphs>877</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Elemental</vt:lpstr>
      <vt:lpstr>SA01 Understanding and Treating Anxiety Disorders</vt:lpstr>
      <vt:lpstr>PowerPoint Presentation</vt:lpstr>
      <vt:lpstr>Outline for this Workshop</vt:lpstr>
      <vt:lpstr>Core Elements (Causes)</vt:lpstr>
      <vt:lpstr>What Makes it a Disorder?</vt:lpstr>
      <vt:lpstr>Shared Elements</vt:lpstr>
      <vt:lpstr>Specific Shared Elements</vt:lpstr>
      <vt:lpstr>Physiological Arousal</vt:lpstr>
      <vt:lpstr>Cognitive Distortions</vt:lpstr>
      <vt:lpstr>Avoidant Coping</vt:lpstr>
      <vt:lpstr>Examples</vt:lpstr>
      <vt:lpstr>Reinforcing Cycle</vt:lpstr>
      <vt:lpstr>Types of Anxiety</vt:lpstr>
      <vt:lpstr>Panic Disorder</vt:lpstr>
      <vt:lpstr>Symptoms</vt:lpstr>
      <vt:lpstr>Separation Anxiety</vt:lpstr>
      <vt:lpstr>Generalized Anxiety Disorder</vt:lpstr>
      <vt:lpstr>Social Phobia</vt:lpstr>
      <vt:lpstr>Phobias</vt:lpstr>
      <vt:lpstr>Trauma related</vt:lpstr>
      <vt:lpstr>Obsessive-Compulsive Disorder</vt:lpstr>
      <vt:lpstr>Treatment</vt:lpstr>
      <vt:lpstr>Approach</vt:lpstr>
      <vt:lpstr>Physiological Calming</vt:lpstr>
      <vt:lpstr>Cognitive Accuracy</vt:lpstr>
      <vt:lpstr>Keys to Disputing Thoughts</vt:lpstr>
      <vt:lpstr>Courageous Coping</vt:lpstr>
      <vt:lpstr>Treatment - Exposure</vt:lpstr>
      <vt:lpstr>Emetophobia Hierarchy</vt:lpstr>
      <vt:lpstr>Example Response Prevention</vt:lpstr>
      <vt:lpstr>Turnaround</vt:lpstr>
    </vt:vector>
  </TitlesOfParts>
  <Company>Informed Therapy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in Children</dc:title>
  <dc:creator>David Russ</dc:creator>
  <cp:lastModifiedBy>David Russ</cp:lastModifiedBy>
  <cp:revision>177</cp:revision>
  <dcterms:created xsi:type="dcterms:W3CDTF">2013-03-22T14:25:39Z</dcterms:created>
  <dcterms:modified xsi:type="dcterms:W3CDTF">2014-02-07T23:38:28Z</dcterms:modified>
</cp:coreProperties>
</file>