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5"/>
  </p:notesMasterIdLst>
  <p:sldIdLst>
    <p:sldId id="256" r:id="rId2"/>
    <p:sldId id="290" r:id="rId3"/>
    <p:sldId id="289" r:id="rId4"/>
    <p:sldId id="259" r:id="rId5"/>
    <p:sldId id="262" r:id="rId6"/>
    <p:sldId id="297" r:id="rId7"/>
    <p:sldId id="298" r:id="rId8"/>
    <p:sldId id="299" r:id="rId9"/>
    <p:sldId id="300" r:id="rId10"/>
    <p:sldId id="292" r:id="rId11"/>
    <p:sldId id="282" r:id="rId12"/>
    <p:sldId id="294" r:id="rId13"/>
    <p:sldId id="296" r:id="rId14"/>
    <p:sldId id="301" r:id="rId15"/>
    <p:sldId id="266" r:id="rId16"/>
    <p:sldId id="264" r:id="rId17"/>
    <p:sldId id="269" r:id="rId18"/>
    <p:sldId id="302" r:id="rId19"/>
    <p:sldId id="303" r:id="rId20"/>
    <p:sldId id="304" r:id="rId21"/>
    <p:sldId id="305" r:id="rId22"/>
    <p:sldId id="306"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2E5"/>
    <a:srgbClr val="2C2251"/>
    <a:srgbClr val="282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55330" autoAdjust="0"/>
  </p:normalViewPr>
  <p:slideViewPr>
    <p:cSldViewPr snapToGrid="0" snapToObjects="1">
      <p:cViewPr>
        <p:scale>
          <a:sx n="100" d="100"/>
          <a:sy n="100" d="100"/>
        </p:scale>
        <p:origin x="-1560" y="-352"/>
      </p:cViewPr>
      <p:guideLst>
        <p:guide orient="horz" pos="2160"/>
        <p:guide pos="2880"/>
      </p:guideLst>
    </p:cSldViewPr>
  </p:slideViewPr>
  <p:outlineViewPr>
    <p:cViewPr>
      <p:scale>
        <a:sx n="33" d="100"/>
        <a:sy n="33" d="100"/>
      </p:scale>
      <p:origin x="0" y="1755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C5124-67D1-4E4D-B50F-04315438BF9B}"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EAA501C3-787A-9B4E-BFEE-A504C3A07E00}">
      <dgm:prSet phldrT="[Text]"/>
      <dgm:spPr/>
      <dgm:t>
        <a:bodyPr/>
        <a:lstStyle/>
        <a:p>
          <a:r>
            <a:rPr lang="en-US" dirty="0" smtClean="0">
              <a:solidFill>
                <a:srgbClr val="FFFF00"/>
              </a:solidFill>
            </a:rPr>
            <a:t>View as Threat</a:t>
          </a:r>
          <a:endParaRPr lang="en-US" dirty="0">
            <a:solidFill>
              <a:srgbClr val="FFFF00"/>
            </a:solidFill>
          </a:endParaRPr>
        </a:p>
      </dgm:t>
    </dgm:pt>
    <dgm:pt modelId="{6533FC0E-E108-6649-AB31-BD3B2ACBE428}" type="parTrans" cxnId="{E55B4974-9C44-5543-807D-E93045E09FEF}">
      <dgm:prSet/>
      <dgm:spPr/>
      <dgm:t>
        <a:bodyPr/>
        <a:lstStyle/>
        <a:p>
          <a:endParaRPr lang="en-US"/>
        </a:p>
      </dgm:t>
    </dgm:pt>
    <dgm:pt modelId="{8E283494-EDDC-4345-A87F-A2C14B47A886}" type="sibTrans" cxnId="{E55B4974-9C44-5543-807D-E93045E09FEF}">
      <dgm:prSet/>
      <dgm:spPr/>
      <dgm:t>
        <a:bodyPr/>
        <a:lstStyle/>
        <a:p>
          <a:endParaRPr lang="en-US"/>
        </a:p>
      </dgm:t>
    </dgm:pt>
    <dgm:pt modelId="{009D67FA-8993-D04A-B29C-BF6C4D107A36}">
      <dgm:prSet phldrT="[Text]" custT="1"/>
      <dgm:spPr/>
      <dgm:t>
        <a:bodyPr/>
        <a:lstStyle/>
        <a:p>
          <a:r>
            <a:rPr lang="en-US" sz="2400" dirty="0" smtClean="0">
              <a:solidFill>
                <a:srgbClr val="FFFF00"/>
              </a:solidFill>
            </a:rPr>
            <a:t>Anxiety Increase</a:t>
          </a:r>
          <a:endParaRPr lang="en-US" sz="2400" dirty="0">
            <a:solidFill>
              <a:srgbClr val="FFFF00"/>
            </a:solidFill>
          </a:endParaRPr>
        </a:p>
      </dgm:t>
    </dgm:pt>
    <dgm:pt modelId="{01D296DF-2C9C-E945-B027-D8010747C4FD}" type="parTrans" cxnId="{04A6796B-807F-F24A-9D55-49D648F36F33}">
      <dgm:prSet/>
      <dgm:spPr/>
      <dgm:t>
        <a:bodyPr/>
        <a:lstStyle/>
        <a:p>
          <a:endParaRPr lang="en-US"/>
        </a:p>
      </dgm:t>
    </dgm:pt>
    <dgm:pt modelId="{C5319F66-D4C5-C54A-BDC5-AC979E05B4CC}" type="sibTrans" cxnId="{04A6796B-807F-F24A-9D55-49D648F36F33}">
      <dgm:prSet/>
      <dgm:spPr/>
      <dgm:t>
        <a:bodyPr/>
        <a:lstStyle/>
        <a:p>
          <a:endParaRPr lang="en-US"/>
        </a:p>
      </dgm:t>
    </dgm:pt>
    <dgm:pt modelId="{B74B5335-66BE-9740-87F9-70687553A287}">
      <dgm:prSet phldrT="[Text]"/>
      <dgm:spPr/>
      <dgm:t>
        <a:bodyPr/>
        <a:lstStyle/>
        <a:p>
          <a:r>
            <a:rPr lang="en-US" dirty="0" smtClean="0">
              <a:solidFill>
                <a:srgbClr val="FF0000"/>
              </a:solidFill>
            </a:rPr>
            <a:t>Avoidant Coping</a:t>
          </a:r>
          <a:endParaRPr lang="en-US" dirty="0">
            <a:solidFill>
              <a:srgbClr val="FF0000"/>
            </a:solidFill>
          </a:endParaRPr>
        </a:p>
      </dgm:t>
    </dgm:pt>
    <dgm:pt modelId="{FEBF4026-0BC5-E74F-AA8C-8CE8EF967EAF}" type="parTrans" cxnId="{5693546B-3231-6A49-A49D-87FC6933B51B}">
      <dgm:prSet/>
      <dgm:spPr/>
      <dgm:t>
        <a:bodyPr/>
        <a:lstStyle/>
        <a:p>
          <a:endParaRPr lang="en-US"/>
        </a:p>
      </dgm:t>
    </dgm:pt>
    <dgm:pt modelId="{E497E954-DF70-D54A-900C-640975436AE8}" type="sibTrans" cxnId="{5693546B-3231-6A49-A49D-87FC6933B51B}">
      <dgm:prSet/>
      <dgm:spPr/>
      <dgm:t>
        <a:bodyPr/>
        <a:lstStyle/>
        <a:p>
          <a:endParaRPr lang="en-US"/>
        </a:p>
      </dgm:t>
    </dgm:pt>
    <dgm:pt modelId="{39B0036A-9811-B142-98BC-3EFF4C8B7FF5}">
      <dgm:prSet phldrT="[Text]"/>
      <dgm:spPr/>
      <dgm:t>
        <a:bodyPr/>
        <a:lstStyle/>
        <a:p>
          <a:r>
            <a:rPr lang="en-US" dirty="0" smtClean="0">
              <a:solidFill>
                <a:srgbClr val="FF0000"/>
              </a:solidFill>
            </a:rPr>
            <a:t>Anxiety Decrease</a:t>
          </a:r>
          <a:endParaRPr lang="en-US" dirty="0">
            <a:solidFill>
              <a:srgbClr val="FF0000"/>
            </a:solidFill>
          </a:endParaRPr>
        </a:p>
      </dgm:t>
    </dgm:pt>
    <dgm:pt modelId="{BCA3F7AE-B921-D241-A2CB-69DB44207AEA}" type="parTrans" cxnId="{70625E6E-E61D-0444-933E-360F223F1CAB}">
      <dgm:prSet/>
      <dgm:spPr/>
      <dgm:t>
        <a:bodyPr/>
        <a:lstStyle/>
        <a:p>
          <a:endParaRPr lang="en-US"/>
        </a:p>
      </dgm:t>
    </dgm:pt>
    <dgm:pt modelId="{61CA9DA0-96F5-F743-8FC6-A50ABB01F57D}" type="sibTrans" cxnId="{70625E6E-E61D-0444-933E-360F223F1CAB}">
      <dgm:prSet/>
      <dgm:spPr/>
      <dgm:t>
        <a:bodyPr/>
        <a:lstStyle/>
        <a:p>
          <a:endParaRPr lang="en-US"/>
        </a:p>
      </dgm:t>
    </dgm:pt>
    <dgm:pt modelId="{F2F107F6-0703-374B-89B7-3ACAAA10F7AC}" type="pres">
      <dgm:prSet presAssocID="{73EC5124-67D1-4E4D-B50F-04315438BF9B}" presName="cycle" presStyleCnt="0">
        <dgm:presLayoutVars>
          <dgm:dir/>
          <dgm:resizeHandles val="exact"/>
        </dgm:presLayoutVars>
      </dgm:prSet>
      <dgm:spPr/>
      <dgm:t>
        <a:bodyPr/>
        <a:lstStyle/>
        <a:p>
          <a:endParaRPr lang="en-US"/>
        </a:p>
      </dgm:t>
    </dgm:pt>
    <dgm:pt modelId="{F98D9767-8DC3-824C-A518-F30C90E5FFF5}" type="pres">
      <dgm:prSet presAssocID="{EAA501C3-787A-9B4E-BFEE-A504C3A07E00}" presName="dummy" presStyleCnt="0"/>
      <dgm:spPr/>
    </dgm:pt>
    <dgm:pt modelId="{01383D16-C817-8642-84E9-20D878977034}" type="pres">
      <dgm:prSet presAssocID="{EAA501C3-787A-9B4E-BFEE-A504C3A07E00}" presName="node" presStyleLbl="revTx" presStyleIdx="0" presStyleCnt="4">
        <dgm:presLayoutVars>
          <dgm:bulletEnabled val="1"/>
        </dgm:presLayoutVars>
      </dgm:prSet>
      <dgm:spPr/>
      <dgm:t>
        <a:bodyPr/>
        <a:lstStyle/>
        <a:p>
          <a:endParaRPr lang="en-US"/>
        </a:p>
      </dgm:t>
    </dgm:pt>
    <dgm:pt modelId="{C66710EA-E497-CB4F-8FC9-6A8DFB1BADB2}" type="pres">
      <dgm:prSet presAssocID="{8E283494-EDDC-4345-A87F-A2C14B47A886}" presName="sibTrans" presStyleLbl="node1" presStyleIdx="0" presStyleCnt="4"/>
      <dgm:spPr/>
      <dgm:t>
        <a:bodyPr/>
        <a:lstStyle/>
        <a:p>
          <a:endParaRPr lang="en-US"/>
        </a:p>
      </dgm:t>
    </dgm:pt>
    <dgm:pt modelId="{57A12019-EE9E-084A-AAD4-FF1D218E2832}" type="pres">
      <dgm:prSet presAssocID="{009D67FA-8993-D04A-B29C-BF6C4D107A36}" presName="dummy" presStyleCnt="0"/>
      <dgm:spPr/>
    </dgm:pt>
    <dgm:pt modelId="{5736BE35-4678-3E4A-B92C-450199FAB4BA}" type="pres">
      <dgm:prSet presAssocID="{009D67FA-8993-D04A-B29C-BF6C4D107A36}" presName="node" presStyleLbl="revTx" presStyleIdx="1" presStyleCnt="4" custScaleY="57668" custRadScaleRad="97805" custRadScaleInc="-9004">
        <dgm:presLayoutVars>
          <dgm:bulletEnabled val="1"/>
        </dgm:presLayoutVars>
      </dgm:prSet>
      <dgm:spPr/>
      <dgm:t>
        <a:bodyPr/>
        <a:lstStyle/>
        <a:p>
          <a:endParaRPr lang="en-US"/>
        </a:p>
      </dgm:t>
    </dgm:pt>
    <dgm:pt modelId="{B054D115-9BE8-EC4A-BBEB-5ADE3D8310A8}" type="pres">
      <dgm:prSet presAssocID="{C5319F66-D4C5-C54A-BDC5-AC979E05B4CC}" presName="sibTrans" presStyleLbl="node1" presStyleIdx="1" presStyleCnt="4"/>
      <dgm:spPr/>
      <dgm:t>
        <a:bodyPr/>
        <a:lstStyle/>
        <a:p>
          <a:endParaRPr lang="en-US"/>
        </a:p>
      </dgm:t>
    </dgm:pt>
    <dgm:pt modelId="{96BB95A6-C9E1-134A-81BC-27C30898151E}" type="pres">
      <dgm:prSet presAssocID="{B74B5335-66BE-9740-87F9-70687553A287}" presName="dummy" presStyleCnt="0"/>
      <dgm:spPr/>
    </dgm:pt>
    <dgm:pt modelId="{2C114F16-1F74-F246-A561-38C1473E6AC5}" type="pres">
      <dgm:prSet presAssocID="{B74B5335-66BE-9740-87F9-70687553A287}" presName="node" presStyleLbl="revTx" presStyleIdx="2" presStyleCnt="4">
        <dgm:presLayoutVars>
          <dgm:bulletEnabled val="1"/>
        </dgm:presLayoutVars>
      </dgm:prSet>
      <dgm:spPr/>
      <dgm:t>
        <a:bodyPr/>
        <a:lstStyle/>
        <a:p>
          <a:endParaRPr lang="en-US"/>
        </a:p>
      </dgm:t>
    </dgm:pt>
    <dgm:pt modelId="{1326173D-5595-E942-AD68-D7C418E716E0}" type="pres">
      <dgm:prSet presAssocID="{E497E954-DF70-D54A-900C-640975436AE8}" presName="sibTrans" presStyleLbl="node1" presStyleIdx="2" presStyleCnt="4"/>
      <dgm:spPr/>
      <dgm:t>
        <a:bodyPr/>
        <a:lstStyle/>
        <a:p>
          <a:endParaRPr lang="en-US"/>
        </a:p>
      </dgm:t>
    </dgm:pt>
    <dgm:pt modelId="{40039F0E-7003-684B-AB63-6F7CCA0DCC9C}" type="pres">
      <dgm:prSet presAssocID="{39B0036A-9811-B142-98BC-3EFF4C8B7FF5}" presName="dummy" presStyleCnt="0"/>
      <dgm:spPr/>
    </dgm:pt>
    <dgm:pt modelId="{74D89B23-B770-4C4A-920E-18D04DF61D56}" type="pres">
      <dgm:prSet presAssocID="{39B0036A-9811-B142-98BC-3EFF4C8B7FF5}" presName="node" presStyleLbl="revTx" presStyleIdx="3" presStyleCnt="4">
        <dgm:presLayoutVars>
          <dgm:bulletEnabled val="1"/>
        </dgm:presLayoutVars>
      </dgm:prSet>
      <dgm:spPr/>
      <dgm:t>
        <a:bodyPr/>
        <a:lstStyle/>
        <a:p>
          <a:endParaRPr lang="en-US"/>
        </a:p>
      </dgm:t>
    </dgm:pt>
    <dgm:pt modelId="{1D8CA3B0-4F31-6F43-BAB1-3A0FF803512A}" type="pres">
      <dgm:prSet presAssocID="{61CA9DA0-96F5-F743-8FC6-A50ABB01F57D}" presName="sibTrans" presStyleLbl="node1" presStyleIdx="3" presStyleCnt="4" custLinFactNeighborX="-1010" custLinFactNeighborY="32"/>
      <dgm:spPr/>
      <dgm:t>
        <a:bodyPr/>
        <a:lstStyle/>
        <a:p>
          <a:endParaRPr lang="en-US"/>
        </a:p>
      </dgm:t>
    </dgm:pt>
  </dgm:ptLst>
  <dgm:cxnLst>
    <dgm:cxn modelId="{E55B4974-9C44-5543-807D-E93045E09FEF}" srcId="{73EC5124-67D1-4E4D-B50F-04315438BF9B}" destId="{EAA501C3-787A-9B4E-BFEE-A504C3A07E00}" srcOrd="0" destOrd="0" parTransId="{6533FC0E-E108-6649-AB31-BD3B2ACBE428}" sibTransId="{8E283494-EDDC-4345-A87F-A2C14B47A886}"/>
    <dgm:cxn modelId="{5693546B-3231-6A49-A49D-87FC6933B51B}" srcId="{73EC5124-67D1-4E4D-B50F-04315438BF9B}" destId="{B74B5335-66BE-9740-87F9-70687553A287}" srcOrd="2" destOrd="0" parTransId="{FEBF4026-0BC5-E74F-AA8C-8CE8EF967EAF}" sibTransId="{E497E954-DF70-D54A-900C-640975436AE8}"/>
    <dgm:cxn modelId="{27BB4360-93C7-EC44-8A6F-9A464174EFBA}" type="presOf" srcId="{B74B5335-66BE-9740-87F9-70687553A287}" destId="{2C114F16-1F74-F246-A561-38C1473E6AC5}" srcOrd="0" destOrd="0" presId="urn:microsoft.com/office/officeart/2005/8/layout/cycle1"/>
    <dgm:cxn modelId="{70625E6E-E61D-0444-933E-360F223F1CAB}" srcId="{73EC5124-67D1-4E4D-B50F-04315438BF9B}" destId="{39B0036A-9811-B142-98BC-3EFF4C8B7FF5}" srcOrd="3" destOrd="0" parTransId="{BCA3F7AE-B921-D241-A2CB-69DB44207AEA}" sibTransId="{61CA9DA0-96F5-F743-8FC6-A50ABB01F57D}"/>
    <dgm:cxn modelId="{C5E679BC-446D-1F4C-BE59-2107E2621D86}" type="presOf" srcId="{8E283494-EDDC-4345-A87F-A2C14B47A886}" destId="{C66710EA-E497-CB4F-8FC9-6A8DFB1BADB2}" srcOrd="0" destOrd="0" presId="urn:microsoft.com/office/officeart/2005/8/layout/cycle1"/>
    <dgm:cxn modelId="{EA61F513-9E3D-584C-A4D0-AA008091288C}" type="presOf" srcId="{39B0036A-9811-B142-98BC-3EFF4C8B7FF5}" destId="{74D89B23-B770-4C4A-920E-18D04DF61D56}" srcOrd="0" destOrd="0" presId="urn:microsoft.com/office/officeart/2005/8/layout/cycle1"/>
    <dgm:cxn modelId="{3F623775-1FA0-1D44-A65A-6405468E9B1B}" type="presOf" srcId="{61CA9DA0-96F5-F743-8FC6-A50ABB01F57D}" destId="{1D8CA3B0-4F31-6F43-BAB1-3A0FF803512A}" srcOrd="0" destOrd="0" presId="urn:microsoft.com/office/officeart/2005/8/layout/cycle1"/>
    <dgm:cxn modelId="{04A6796B-807F-F24A-9D55-49D648F36F33}" srcId="{73EC5124-67D1-4E4D-B50F-04315438BF9B}" destId="{009D67FA-8993-D04A-B29C-BF6C4D107A36}" srcOrd="1" destOrd="0" parTransId="{01D296DF-2C9C-E945-B027-D8010747C4FD}" sibTransId="{C5319F66-D4C5-C54A-BDC5-AC979E05B4CC}"/>
    <dgm:cxn modelId="{644479F0-9FDB-F445-B42A-D85C29B49B6A}" type="presOf" srcId="{E497E954-DF70-D54A-900C-640975436AE8}" destId="{1326173D-5595-E942-AD68-D7C418E716E0}" srcOrd="0" destOrd="0" presId="urn:microsoft.com/office/officeart/2005/8/layout/cycle1"/>
    <dgm:cxn modelId="{8AD50800-E0AD-6342-833E-77019C9DA605}" type="presOf" srcId="{009D67FA-8993-D04A-B29C-BF6C4D107A36}" destId="{5736BE35-4678-3E4A-B92C-450199FAB4BA}" srcOrd="0" destOrd="0" presId="urn:microsoft.com/office/officeart/2005/8/layout/cycle1"/>
    <dgm:cxn modelId="{57D3436A-49F5-084D-A427-B05D0FA50EF2}" type="presOf" srcId="{C5319F66-D4C5-C54A-BDC5-AC979E05B4CC}" destId="{B054D115-9BE8-EC4A-BBEB-5ADE3D8310A8}" srcOrd="0" destOrd="0" presId="urn:microsoft.com/office/officeart/2005/8/layout/cycle1"/>
    <dgm:cxn modelId="{00A984B5-2F4A-C24C-9FCB-544990C7BE03}" type="presOf" srcId="{73EC5124-67D1-4E4D-B50F-04315438BF9B}" destId="{F2F107F6-0703-374B-89B7-3ACAAA10F7AC}" srcOrd="0" destOrd="0" presId="urn:microsoft.com/office/officeart/2005/8/layout/cycle1"/>
    <dgm:cxn modelId="{B2FB2008-2021-6A4F-8BC5-3AE3838AECAE}" type="presOf" srcId="{EAA501C3-787A-9B4E-BFEE-A504C3A07E00}" destId="{01383D16-C817-8642-84E9-20D878977034}" srcOrd="0" destOrd="0" presId="urn:microsoft.com/office/officeart/2005/8/layout/cycle1"/>
    <dgm:cxn modelId="{84252F65-BAC1-8C4B-AEBF-5D6140424CC1}" type="presParOf" srcId="{F2F107F6-0703-374B-89B7-3ACAAA10F7AC}" destId="{F98D9767-8DC3-824C-A518-F30C90E5FFF5}" srcOrd="0" destOrd="0" presId="urn:microsoft.com/office/officeart/2005/8/layout/cycle1"/>
    <dgm:cxn modelId="{60C359C2-B9EC-884E-ADE5-56E34B33F0BC}" type="presParOf" srcId="{F2F107F6-0703-374B-89B7-3ACAAA10F7AC}" destId="{01383D16-C817-8642-84E9-20D878977034}" srcOrd="1" destOrd="0" presId="urn:microsoft.com/office/officeart/2005/8/layout/cycle1"/>
    <dgm:cxn modelId="{82859E83-6DB2-6043-BD0E-A4C3831D2F51}" type="presParOf" srcId="{F2F107F6-0703-374B-89B7-3ACAAA10F7AC}" destId="{C66710EA-E497-CB4F-8FC9-6A8DFB1BADB2}" srcOrd="2" destOrd="0" presId="urn:microsoft.com/office/officeart/2005/8/layout/cycle1"/>
    <dgm:cxn modelId="{2909A88F-ABBD-DC4D-AC41-744C440E122F}" type="presParOf" srcId="{F2F107F6-0703-374B-89B7-3ACAAA10F7AC}" destId="{57A12019-EE9E-084A-AAD4-FF1D218E2832}" srcOrd="3" destOrd="0" presId="urn:microsoft.com/office/officeart/2005/8/layout/cycle1"/>
    <dgm:cxn modelId="{7E906763-5B1F-A141-8E74-79D03963931E}" type="presParOf" srcId="{F2F107F6-0703-374B-89B7-3ACAAA10F7AC}" destId="{5736BE35-4678-3E4A-B92C-450199FAB4BA}" srcOrd="4" destOrd="0" presId="urn:microsoft.com/office/officeart/2005/8/layout/cycle1"/>
    <dgm:cxn modelId="{5579E7E9-D8E3-0D45-908A-B686FC4CD5EB}" type="presParOf" srcId="{F2F107F6-0703-374B-89B7-3ACAAA10F7AC}" destId="{B054D115-9BE8-EC4A-BBEB-5ADE3D8310A8}" srcOrd="5" destOrd="0" presId="urn:microsoft.com/office/officeart/2005/8/layout/cycle1"/>
    <dgm:cxn modelId="{06136334-E158-B54D-B102-F9F72797E2BF}" type="presParOf" srcId="{F2F107F6-0703-374B-89B7-3ACAAA10F7AC}" destId="{96BB95A6-C9E1-134A-81BC-27C30898151E}" srcOrd="6" destOrd="0" presId="urn:microsoft.com/office/officeart/2005/8/layout/cycle1"/>
    <dgm:cxn modelId="{D4D41963-7B9C-3547-A9F4-2335921544E9}" type="presParOf" srcId="{F2F107F6-0703-374B-89B7-3ACAAA10F7AC}" destId="{2C114F16-1F74-F246-A561-38C1473E6AC5}" srcOrd="7" destOrd="0" presId="urn:microsoft.com/office/officeart/2005/8/layout/cycle1"/>
    <dgm:cxn modelId="{3BA141A4-FC70-464B-B140-31424A57365A}" type="presParOf" srcId="{F2F107F6-0703-374B-89B7-3ACAAA10F7AC}" destId="{1326173D-5595-E942-AD68-D7C418E716E0}" srcOrd="8" destOrd="0" presId="urn:microsoft.com/office/officeart/2005/8/layout/cycle1"/>
    <dgm:cxn modelId="{24BED365-ACD0-7F44-BCF7-23AC97238050}" type="presParOf" srcId="{F2F107F6-0703-374B-89B7-3ACAAA10F7AC}" destId="{40039F0E-7003-684B-AB63-6F7CCA0DCC9C}" srcOrd="9" destOrd="0" presId="urn:microsoft.com/office/officeart/2005/8/layout/cycle1"/>
    <dgm:cxn modelId="{C05CD203-B459-654A-8095-0B1285714B28}" type="presParOf" srcId="{F2F107F6-0703-374B-89B7-3ACAAA10F7AC}" destId="{74D89B23-B770-4C4A-920E-18D04DF61D56}" srcOrd="10" destOrd="0" presId="urn:microsoft.com/office/officeart/2005/8/layout/cycle1"/>
    <dgm:cxn modelId="{277B1FB2-BBB0-314E-8412-537F830C8705}" type="presParOf" srcId="{F2F107F6-0703-374B-89B7-3ACAAA10F7AC}" destId="{1D8CA3B0-4F31-6F43-BAB1-3A0FF803512A}"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C5124-67D1-4E4D-B50F-04315438BF9B}"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EAA501C3-787A-9B4E-BFEE-A504C3A07E00}">
      <dgm:prSet phldrT="[Text]"/>
      <dgm:spPr/>
      <dgm:t>
        <a:bodyPr/>
        <a:lstStyle/>
        <a:p>
          <a:r>
            <a:rPr lang="en-US" strike="sngStrike" dirty="0" smtClean="0">
              <a:solidFill>
                <a:srgbClr val="FFFF00"/>
              </a:solidFill>
            </a:rPr>
            <a:t>View as Threat</a:t>
          </a:r>
          <a:endParaRPr lang="en-US" strike="sngStrike" dirty="0">
            <a:solidFill>
              <a:srgbClr val="FFFF00"/>
            </a:solidFill>
          </a:endParaRPr>
        </a:p>
      </dgm:t>
    </dgm:pt>
    <dgm:pt modelId="{6533FC0E-E108-6649-AB31-BD3B2ACBE428}" type="parTrans" cxnId="{E55B4974-9C44-5543-807D-E93045E09FEF}">
      <dgm:prSet/>
      <dgm:spPr/>
      <dgm:t>
        <a:bodyPr/>
        <a:lstStyle/>
        <a:p>
          <a:endParaRPr lang="en-US"/>
        </a:p>
      </dgm:t>
    </dgm:pt>
    <dgm:pt modelId="{8E283494-EDDC-4345-A87F-A2C14B47A886}" type="sibTrans" cxnId="{E55B4974-9C44-5543-807D-E93045E09FEF}">
      <dgm:prSet/>
      <dgm:spPr/>
      <dgm:t>
        <a:bodyPr/>
        <a:lstStyle/>
        <a:p>
          <a:endParaRPr lang="en-US"/>
        </a:p>
      </dgm:t>
    </dgm:pt>
    <dgm:pt modelId="{009D67FA-8993-D04A-B29C-BF6C4D107A36}">
      <dgm:prSet phldrT="[Text]" custT="1"/>
      <dgm:spPr/>
      <dgm:t>
        <a:bodyPr/>
        <a:lstStyle/>
        <a:p>
          <a:r>
            <a:rPr lang="en-US" sz="2400" dirty="0" smtClean="0">
              <a:solidFill>
                <a:srgbClr val="FFFF00"/>
              </a:solidFill>
            </a:rPr>
            <a:t>Anxiety </a:t>
          </a:r>
          <a:r>
            <a:rPr lang="en-US" sz="2400" strike="sngStrike" dirty="0" smtClean="0">
              <a:solidFill>
                <a:srgbClr val="FFFF00"/>
              </a:solidFill>
            </a:rPr>
            <a:t>Increase</a:t>
          </a:r>
          <a:r>
            <a:rPr lang="en-US" sz="2400" dirty="0" smtClean="0">
              <a:solidFill>
                <a:srgbClr val="FFFF00"/>
              </a:solidFill>
            </a:rPr>
            <a:t> Decrease</a:t>
          </a:r>
          <a:endParaRPr lang="en-US" sz="2400" dirty="0">
            <a:solidFill>
              <a:srgbClr val="FFFF00"/>
            </a:solidFill>
          </a:endParaRPr>
        </a:p>
      </dgm:t>
    </dgm:pt>
    <dgm:pt modelId="{01D296DF-2C9C-E945-B027-D8010747C4FD}" type="parTrans" cxnId="{04A6796B-807F-F24A-9D55-49D648F36F33}">
      <dgm:prSet/>
      <dgm:spPr/>
      <dgm:t>
        <a:bodyPr/>
        <a:lstStyle/>
        <a:p>
          <a:endParaRPr lang="en-US"/>
        </a:p>
      </dgm:t>
    </dgm:pt>
    <dgm:pt modelId="{C5319F66-D4C5-C54A-BDC5-AC979E05B4CC}" type="sibTrans" cxnId="{04A6796B-807F-F24A-9D55-49D648F36F33}">
      <dgm:prSet/>
      <dgm:spPr/>
      <dgm:t>
        <a:bodyPr/>
        <a:lstStyle/>
        <a:p>
          <a:endParaRPr lang="en-US"/>
        </a:p>
      </dgm:t>
    </dgm:pt>
    <dgm:pt modelId="{B74B5335-66BE-9740-87F9-70687553A287}">
      <dgm:prSet phldrT="[Text]"/>
      <dgm:spPr/>
      <dgm:t>
        <a:bodyPr/>
        <a:lstStyle/>
        <a:p>
          <a:r>
            <a:rPr lang="en-US" strike="sngStrike" dirty="0" smtClean="0">
              <a:solidFill>
                <a:srgbClr val="FF0000"/>
              </a:solidFill>
            </a:rPr>
            <a:t>Avoidant Coping</a:t>
          </a:r>
          <a:endParaRPr lang="en-US" strike="sngStrike" dirty="0">
            <a:solidFill>
              <a:srgbClr val="FF0000"/>
            </a:solidFill>
          </a:endParaRPr>
        </a:p>
      </dgm:t>
    </dgm:pt>
    <dgm:pt modelId="{FEBF4026-0BC5-E74F-AA8C-8CE8EF967EAF}" type="parTrans" cxnId="{5693546B-3231-6A49-A49D-87FC6933B51B}">
      <dgm:prSet/>
      <dgm:spPr/>
      <dgm:t>
        <a:bodyPr/>
        <a:lstStyle/>
        <a:p>
          <a:endParaRPr lang="en-US"/>
        </a:p>
      </dgm:t>
    </dgm:pt>
    <dgm:pt modelId="{E497E954-DF70-D54A-900C-640975436AE8}" type="sibTrans" cxnId="{5693546B-3231-6A49-A49D-87FC6933B51B}">
      <dgm:prSet/>
      <dgm:spPr/>
      <dgm:t>
        <a:bodyPr/>
        <a:lstStyle/>
        <a:p>
          <a:endParaRPr lang="en-US"/>
        </a:p>
      </dgm:t>
    </dgm:pt>
    <dgm:pt modelId="{39B0036A-9811-B142-98BC-3EFF4C8B7FF5}">
      <dgm:prSet phldrT="[Text]"/>
      <dgm:spPr/>
      <dgm:t>
        <a:bodyPr/>
        <a:lstStyle/>
        <a:p>
          <a:r>
            <a:rPr lang="en-US" dirty="0" smtClean="0">
              <a:solidFill>
                <a:srgbClr val="FF0000"/>
              </a:solidFill>
            </a:rPr>
            <a:t>Anxiety </a:t>
          </a:r>
          <a:r>
            <a:rPr lang="en-US" strike="sngStrike" dirty="0" smtClean="0">
              <a:solidFill>
                <a:srgbClr val="FF0000"/>
              </a:solidFill>
            </a:rPr>
            <a:t>Decrease</a:t>
          </a:r>
          <a:r>
            <a:rPr lang="en-US" dirty="0" smtClean="0">
              <a:solidFill>
                <a:srgbClr val="FF0000"/>
              </a:solidFill>
            </a:rPr>
            <a:t> Tolerance</a:t>
          </a:r>
          <a:endParaRPr lang="en-US" dirty="0">
            <a:solidFill>
              <a:srgbClr val="FF0000"/>
            </a:solidFill>
          </a:endParaRPr>
        </a:p>
      </dgm:t>
    </dgm:pt>
    <dgm:pt modelId="{BCA3F7AE-B921-D241-A2CB-69DB44207AEA}" type="parTrans" cxnId="{70625E6E-E61D-0444-933E-360F223F1CAB}">
      <dgm:prSet/>
      <dgm:spPr/>
      <dgm:t>
        <a:bodyPr/>
        <a:lstStyle/>
        <a:p>
          <a:endParaRPr lang="en-US"/>
        </a:p>
      </dgm:t>
    </dgm:pt>
    <dgm:pt modelId="{61CA9DA0-96F5-F743-8FC6-A50ABB01F57D}" type="sibTrans" cxnId="{70625E6E-E61D-0444-933E-360F223F1CAB}">
      <dgm:prSet/>
      <dgm:spPr/>
      <dgm:t>
        <a:bodyPr/>
        <a:lstStyle/>
        <a:p>
          <a:endParaRPr lang="en-US"/>
        </a:p>
      </dgm:t>
    </dgm:pt>
    <dgm:pt modelId="{F2F107F6-0703-374B-89B7-3ACAAA10F7AC}" type="pres">
      <dgm:prSet presAssocID="{73EC5124-67D1-4E4D-B50F-04315438BF9B}" presName="cycle" presStyleCnt="0">
        <dgm:presLayoutVars>
          <dgm:dir/>
          <dgm:resizeHandles val="exact"/>
        </dgm:presLayoutVars>
      </dgm:prSet>
      <dgm:spPr/>
      <dgm:t>
        <a:bodyPr/>
        <a:lstStyle/>
        <a:p>
          <a:endParaRPr lang="en-US"/>
        </a:p>
      </dgm:t>
    </dgm:pt>
    <dgm:pt modelId="{F98D9767-8DC3-824C-A518-F30C90E5FFF5}" type="pres">
      <dgm:prSet presAssocID="{EAA501C3-787A-9B4E-BFEE-A504C3A07E00}" presName="dummy" presStyleCnt="0"/>
      <dgm:spPr/>
    </dgm:pt>
    <dgm:pt modelId="{01383D16-C817-8642-84E9-20D878977034}" type="pres">
      <dgm:prSet presAssocID="{EAA501C3-787A-9B4E-BFEE-A504C3A07E00}" presName="node" presStyleLbl="revTx" presStyleIdx="0" presStyleCnt="4">
        <dgm:presLayoutVars>
          <dgm:bulletEnabled val="1"/>
        </dgm:presLayoutVars>
      </dgm:prSet>
      <dgm:spPr/>
      <dgm:t>
        <a:bodyPr/>
        <a:lstStyle/>
        <a:p>
          <a:endParaRPr lang="en-US"/>
        </a:p>
      </dgm:t>
    </dgm:pt>
    <dgm:pt modelId="{C66710EA-E497-CB4F-8FC9-6A8DFB1BADB2}" type="pres">
      <dgm:prSet presAssocID="{8E283494-EDDC-4345-A87F-A2C14B47A886}" presName="sibTrans" presStyleLbl="node1" presStyleIdx="0" presStyleCnt="4"/>
      <dgm:spPr/>
      <dgm:t>
        <a:bodyPr/>
        <a:lstStyle/>
        <a:p>
          <a:endParaRPr lang="en-US"/>
        </a:p>
      </dgm:t>
    </dgm:pt>
    <dgm:pt modelId="{57A12019-EE9E-084A-AAD4-FF1D218E2832}" type="pres">
      <dgm:prSet presAssocID="{009D67FA-8993-D04A-B29C-BF6C4D107A36}" presName="dummy" presStyleCnt="0"/>
      <dgm:spPr/>
    </dgm:pt>
    <dgm:pt modelId="{5736BE35-4678-3E4A-B92C-450199FAB4BA}" type="pres">
      <dgm:prSet presAssocID="{009D67FA-8993-D04A-B29C-BF6C4D107A36}" presName="node" presStyleLbl="revTx" presStyleIdx="1" presStyleCnt="4" custScaleY="57668" custRadScaleRad="97805" custRadScaleInc="-9004">
        <dgm:presLayoutVars>
          <dgm:bulletEnabled val="1"/>
        </dgm:presLayoutVars>
      </dgm:prSet>
      <dgm:spPr/>
      <dgm:t>
        <a:bodyPr/>
        <a:lstStyle/>
        <a:p>
          <a:endParaRPr lang="en-US"/>
        </a:p>
      </dgm:t>
    </dgm:pt>
    <dgm:pt modelId="{B054D115-9BE8-EC4A-BBEB-5ADE3D8310A8}" type="pres">
      <dgm:prSet presAssocID="{C5319F66-D4C5-C54A-BDC5-AC979E05B4CC}" presName="sibTrans" presStyleLbl="node1" presStyleIdx="1" presStyleCnt="4" custLinFactNeighborX="-2422" custLinFactNeighborY="-2076"/>
      <dgm:spPr/>
      <dgm:t>
        <a:bodyPr/>
        <a:lstStyle/>
        <a:p>
          <a:endParaRPr lang="en-US"/>
        </a:p>
      </dgm:t>
    </dgm:pt>
    <dgm:pt modelId="{96BB95A6-C9E1-134A-81BC-27C30898151E}" type="pres">
      <dgm:prSet presAssocID="{B74B5335-66BE-9740-87F9-70687553A287}" presName="dummy" presStyleCnt="0"/>
      <dgm:spPr/>
    </dgm:pt>
    <dgm:pt modelId="{2C114F16-1F74-F246-A561-38C1473E6AC5}" type="pres">
      <dgm:prSet presAssocID="{B74B5335-66BE-9740-87F9-70687553A287}" presName="node" presStyleLbl="revTx" presStyleIdx="2" presStyleCnt="4">
        <dgm:presLayoutVars>
          <dgm:bulletEnabled val="1"/>
        </dgm:presLayoutVars>
      </dgm:prSet>
      <dgm:spPr/>
      <dgm:t>
        <a:bodyPr/>
        <a:lstStyle/>
        <a:p>
          <a:endParaRPr lang="en-US"/>
        </a:p>
      </dgm:t>
    </dgm:pt>
    <dgm:pt modelId="{1326173D-5595-E942-AD68-D7C418E716E0}" type="pres">
      <dgm:prSet presAssocID="{E497E954-DF70-D54A-900C-640975436AE8}" presName="sibTrans" presStyleLbl="node1" presStyleIdx="2" presStyleCnt="4"/>
      <dgm:spPr/>
      <dgm:t>
        <a:bodyPr/>
        <a:lstStyle/>
        <a:p>
          <a:endParaRPr lang="en-US"/>
        </a:p>
      </dgm:t>
    </dgm:pt>
    <dgm:pt modelId="{40039F0E-7003-684B-AB63-6F7CCA0DCC9C}" type="pres">
      <dgm:prSet presAssocID="{39B0036A-9811-B142-98BC-3EFF4C8B7FF5}" presName="dummy" presStyleCnt="0"/>
      <dgm:spPr/>
    </dgm:pt>
    <dgm:pt modelId="{74D89B23-B770-4C4A-920E-18D04DF61D56}" type="pres">
      <dgm:prSet presAssocID="{39B0036A-9811-B142-98BC-3EFF4C8B7FF5}" presName="node" presStyleLbl="revTx" presStyleIdx="3" presStyleCnt="4">
        <dgm:presLayoutVars>
          <dgm:bulletEnabled val="1"/>
        </dgm:presLayoutVars>
      </dgm:prSet>
      <dgm:spPr/>
      <dgm:t>
        <a:bodyPr/>
        <a:lstStyle/>
        <a:p>
          <a:endParaRPr lang="en-US"/>
        </a:p>
      </dgm:t>
    </dgm:pt>
    <dgm:pt modelId="{1D8CA3B0-4F31-6F43-BAB1-3A0FF803512A}" type="pres">
      <dgm:prSet presAssocID="{61CA9DA0-96F5-F743-8FC6-A50ABB01F57D}" presName="sibTrans" presStyleLbl="node1" presStyleIdx="3" presStyleCnt="4" custLinFactNeighborX="-1010" custLinFactNeighborY="32"/>
      <dgm:spPr/>
      <dgm:t>
        <a:bodyPr/>
        <a:lstStyle/>
        <a:p>
          <a:endParaRPr lang="en-US"/>
        </a:p>
      </dgm:t>
    </dgm:pt>
  </dgm:ptLst>
  <dgm:cxnLst>
    <dgm:cxn modelId="{E55B4974-9C44-5543-807D-E93045E09FEF}" srcId="{73EC5124-67D1-4E4D-B50F-04315438BF9B}" destId="{EAA501C3-787A-9B4E-BFEE-A504C3A07E00}" srcOrd="0" destOrd="0" parTransId="{6533FC0E-E108-6649-AB31-BD3B2ACBE428}" sibTransId="{8E283494-EDDC-4345-A87F-A2C14B47A886}"/>
    <dgm:cxn modelId="{16196C81-629B-6F49-B722-08369C842EC1}" type="presOf" srcId="{009D67FA-8993-D04A-B29C-BF6C4D107A36}" destId="{5736BE35-4678-3E4A-B92C-450199FAB4BA}" srcOrd="0" destOrd="0" presId="urn:microsoft.com/office/officeart/2005/8/layout/cycle1"/>
    <dgm:cxn modelId="{5693546B-3231-6A49-A49D-87FC6933B51B}" srcId="{73EC5124-67D1-4E4D-B50F-04315438BF9B}" destId="{B74B5335-66BE-9740-87F9-70687553A287}" srcOrd="2" destOrd="0" parTransId="{FEBF4026-0BC5-E74F-AA8C-8CE8EF967EAF}" sibTransId="{E497E954-DF70-D54A-900C-640975436AE8}"/>
    <dgm:cxn modelId="{07BCA77D-2FEC-F848-B68A-43981C60A545}" type="presOf" srcId="{C5319F66-D4C5-C54A-BDC5-AC979E05B4CC}" destId="{B054D115-9BE8-EC4A-BBEB-5ADE3D8310A8}" srcOrd="0" destOrd="0" presId="urn:microsoft.com/office/officeart/2005/8/layout/cycle1"/>
    <dgm:cxn modelId="{EC12B07A-870E-D947-9F40-EE95BEB57352}" type="presOf" srcId="{39B0036A-9811-B142-98BC-3EFF4C8B7FF5}" destId="{74D89B23-B770-4C4A-920E-18D04DF61D56}" srcOrd="0" destOrd="0" presId="urn:microsoft.com/office/officeart/2005/8/layout/cycle1"/>
    <dgm:cxn modelId="{BCCCC1E8-D1A7-DF47-AF4C-37017C9C70C6}" type="presOf" srcId="{61CA9DA0-96F5-F743-8FC6-A50ABB01F57D}" destId="{1D8CA3B0-4F31-6F43-BAB1-3A0FF803512A}" srcOrd="0" destOrd="0" presId="urn:microsoft.com/office/officeart/2005/8/layout/cycle1"/>
    <dgm:cxn modelId="{70625E6E-E61D-0444-933E-360F223F1CAB}" srcId="{73EC5124-67D1-4E4D-B50F-04315438BF9B}" destId="{39B0036A-9811-B142-98BC-3EFF4C8B7FF5}" srcOrd="3" destOrd="0" parTransId="{BCA3F7AE-B921-D241-A2CB-69DB44207AEA}" sibTransId="{61CA9DA0-96F5-F743-8FC6-A50ABB01F57D}"/>
    <dgm:cxn modelId="{04A6796B-807F-F24A-9D55-49D648F36F33}" srcId="{73EC5124-67D1-4E4D-B50F-04315438BF9B}" destId="{009D67FA-8993-D04A-B29C-BF6C4D107A36}" srcOrd="1" destOrd="0" parTransId="{01D296DF-2C9C-E945-B027-D8010747C4FD}" sibTransId="{C5319F66-D4C5-C54A-BDC5-AC979E05B4CC}"/>
    <dgm:cxn modelId="{F2AE5464-524E-1441-B81D-E06E4873EF1E}" type="presOf" srcId="{8E283494-EDDC-4345-A87F-A2C14B47A886}" destId="{C66710EA-E497-CB4F-8FC9-6A8DFB1BADB2}" srcOrd="0" destOrd="0" presId="urn:microsoft.com/office/officeart/2005/8/layout/cycle1"/>
    <dgm:cxn modelId="{8B09933F-DB15-7E41-A5F1-5159791245E6}" type="presOf" srcId="{B74B5335-66BE-9740-87F9-70687553A287}" destId="{2C114F16-1F74-F246-A561-38C1473E6AC5}" srcOrd="0" destOrd="0" presId="urn:microsoft.com/office/officeart/2005/8/layout/cycle1"/>
    <dgm:cxn modelId="{C1E58A9D-FE81-4F44-9953-6EC9FE9912FB}" type="presOf" srcId="{73EC5124-67D1-4E4D-B50F-04315438BF9B}" destId="{F2F107F6-0703-374B-89B7-3ACAAA10F7AC}" srcOrd="0" destOrd="0" presId="urn:microsoft.com/office/officeart/2005/8/layout/cycle1"/>
    <dgm:cxn modelId="{32619788-1BBF-5C44-B93F-2CC18168228F}" type="presOf" srcId="{E497E954-DF70-D54A-900C-640975436AE8}" destId="{1326173D-5595-E942-AD68-D7C418E716E0}" srcOrd="0" destOrd="0" presId="urn:microsoft.com/office/officeart/2005/8/layout/cycle1"/>
    <dgm:cxn modelId="{265BC59F-2B8D-3249-A7E4-BCC37B2105B5}" type="presOf" srcId="{EAA501C3-787A-9B4E-BFEE-A504C3A07E00}" destId="{01383D16-C817-8642-84E9-20D878977034}" srcOrd="0" destOrd="0" presId="urn:microsoft.com/office/officeart/2005/8/layout/cycle1"/>
    <dgm:cxn modelId="{9B0F2C37-D699-5B4D-B5BF-7D5636B0BD29}" type="presParOf" srcId="{F2F107F6-0703-374B-89B7-3ACAAA10F7AC}" destId="{F98D9767-8DC3-824C-A518-F30C90E5FFF5}" srcOrd="0" destOrd="0" presId="urn:microsoft.com/office/officeart/2005/8/layout/cycle1"/>
    <dgm:cxn modelId="{020975C0-97A4-174B-8AA3-5F921378B698}" type="presParOf" srcId="{F2F107F6-0703-374B-89B7-3ACAAA10F7AC}" destId="{01383D16-C817-8642-84E9-20D878977034}" srcOrd="1" destOrd="0" presId="urn:microsoft.com/office/officeart/2005/8/layout/cycle1"/>
    <dgm:cxn modelId="{B666DCA1-5D6F-4B46-86FC-3DF1563B6F23}" type="presParOf" srcId="{F2F107F6-0703-374B-89B7-3ACAAA10F7AC}" destId="{C66710EA-E497-CB4F-8FC9-6A8DFB1BADB2}" srcOrd="2" destOrd="0" presId="urn:microsoft.com/office/officeart/2005/8/layout/cycle1"/>
    <dgm:cxn modelId="{154CA93E-A22F-C44F-832C-FE0857CED30D}" type="presParOf" srcId="{F2F107F6-0703-374B-89B7-3ACAAA10F7AC}" destId="{57A12019-EE9E-084A-AAD4-FF1D218E2832}" srcOrd="3" destOrd="0" presId="urn:microsoft.com/office/officeart/2005/8/layout/cycle1"/>
    <dgm:cxn modelId="{220999CF-7738-794D-8093-C43FCE87FA36}" type="presParOf" srcId="{F2F107F6-0703-374B-89B7-3ACAAA10F7AC}" destId="{5736BE35-4678-3E4A-B92C-450199FAB4BA}" srcOrd="4" destOrd="0" presId="urn:microsoft.com/office/officeart/2005/8/layout/cycle1"/>
    <dgm:cxn modelId="{14A8FADB-87C1-8C4E-97CE-ACF59F1AC9D7}" type="presParOf" srcId="{F2F107F6-0703-374B-89B7-3ACAAA10F7AC}" destId="{B054D115-9BE8-EC4A-BBEB-5ADE3D8310A8}" srcOrd="5" destOrd="0" presId="urn:microsoft.com/office/officeart/2005/8/layout/cycle1"/>
    <dgm:cxn modelId="{98D650CA-7A31-8E45-A6D6-718E18CF2E6B}" type="presParOf" srcId="{F2F107F6-0703-374B-89B7-3ACAAA10F7AC}" destId="{96BB95A6-C9E1-134A-81BC-27C30898151E}" srcOrd="6" destOrd="0" presId="urn:microsoft.com/office/officeart/2005/8/layout/cycle1"/>
    <dgm:cxn modelId="{6D28CD90-5F38-CB44-AE08-35E7A74537FC}" type="presParOf" srcId="{F2F107F6-0703-374B-89B7-3ACAAA10F7AC}" destId="{2C114F16-1F74-F246-A561-38C1473E6AC5}" srcOrd="7" destOrd="0" presId="urn:microsoft.com/office/officeart/2005/8/layout/cycle1"/>
    <dgm:cxn modelId="{0FF99F23-9013-F04E-9699-73BF7977BC0B}" type="presParOf" srcId="{F2F107F6-0703-374B-89B7-3ACAAA10F7AC}" destId="{1326173D-5595-E942-AD68-D7C418E716E0}" srcOrd="8" destOrd="0" presId="urn:microsoft.com/office/officeart/2005/8/layout/cycle1"/>
    <dgm:cxn modelId="{265193B9-5530-1745-AB14-58804282CA26}" type="presParOf" srcId="{F2F107F6-0703-374B-89B7-3ACAAA10F7AC}" destId="{40039F0E-7003-684B-AB63-6F7CCA0DCC9C}" srcOrd="9" destOrd="0" presId="urn:microsoft.com/office/officeart/2005/8/layout/cycle1"/>
    <dgm:cxn modelId="{0B5D9044-AEAF-0449-A08D-455391983252}" type="presParOf" srcId="{F2F107F6-0703-374B-89B7-3ACAAA10F7AC}" destId="{74D89B23-B770-4C4A-920E-18D04DF61D56}" srcOrd="10" destOrd="0" presId="urn:microsoft.com/office/officeart/2005/8/layout/cycle1"/>
    <dgm:cxn modelId="{8AE3E156-9121-A348-B859-8B96C4831C3D}" type="presParOf" srcId="{F2F107F6-0703-374B-89B7-3ACAAA10F7AC}" destId="{1D8CA3B0-4F31-6F43-BAB1-3A0FF803512A}"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83D16-C817-8642-84E9-20D878977034}">
      <dsp:nvSpPr>
        <dsp:cNvPr id="0" name=""/>
        <dsp:cNvSpPr/>
      </dsp:nvSpPr>
      <dsp:spPr>
        <a:xfrm>
          <a:off x="3501173" y="81023"/>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FFFF00"/>
              </a:solidFill>
            </a:rPr>
            <a:t>View as Threat</a:t>
          </a:r>
          <a:endParaRPr lang="en-US" sz="2500" kern="1200" dirty="0">
            <a:solidFill>
              <a:srgbClr val="FFFF00"/>
            </a:solidFill>
          </a:endParaRPr>
        </a:p>
      </dsp:txBody>
      <dsp:txXfrm>
        <a:off x="3501173" y="81023"/>
        <a:ext cx="1297781" cy="1297781"/>
      </dsp:txXfrm>
    </dsp:sp>
    <dsp:sp modelId="{C66710EA-E497-CB4F-8FC9-6A8DFB1BADB2}">
      <dsp:nvSpPr>
        <dsp:cNvPr id="0" name=""/>
        <dsp:cNvSpPr/>
      </dsp:nvSpPr>
      <dsp:spPr>
        <a:xfrm>
          <a:off x="1201223" y="-49902"/>
          <a:ext cx="3665420" cy="3665420"/>
        </a:xfrm>
        <a:prstGeom prst="circularArrow">
          <a:avLst>
            <a:gd name="adj1" fmla="val 6904"/>
            <a:gd name="adj2" fmla="val 465520"/>
            <a:gd name="adj3" fmla="val 1137859"/>
            <a:gd name="adj4" fmla="val 20698584"/>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5736BE35-4678-3E4A-B92C-450199FAB4BA}">
      <dsp:nvSpPr>
        <dsp:cNvPr id="0" name=""/>
        <dsp:cNvSpPr/>
      </dsp:nvSpPr>
      <dsp:spPr>
        <a:xfrm>
          <a:off x="3526583" y="2483655"/>
          <a:ext cx="1297781" cy="74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Anxiety Increase</a:t>
          </a:r>
          <a:endParaRPr lang="en-US" sz="2400" kern="1200" dirty="0">
            <a:solidFill>
              <a:srgbClr val="FFFF00"/>
            </a:solidFill>
          </a:endParaRPr>
        </a:p>
      </dsp:txBody>
      <dsp:txXfrm>
        <a:off x="3526583" y="2483655"/>
        <a:ext cx="1297781" cy="748404"/>
      </dsp:txXfrm>
    </dsp:sp>
    <dsp:sp modelId="{B054D115-9BE8-EC4A-BBEB-5ADE3D8310A8}">
      <dsp:nvSpPr>
        <dsp:cNvPr id="0" name=""/>
        <dsp:cNvSpPr/>
      </dsp:nvSpPr>
      <dsp:spPr>
        <a:xfrm>
          <a:off x="1164091" y="-15340"/>
          <a:ext cx="3665420" cy="3665420"/>
        </a:xfrm>
        <a:prstGeom prst="circularArrow">
          <a:avLst>
            <a:gd name="adj1" fmla="val 6904"/>
            <a:gd name="adj2" fmla="val 465520"/>
            <a:gd name="adj3" fmla="val 5831266"/>
            <a:gd name="adj4" fmla="val 3911312"/>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2C114F16-1F74-F246-A561-38C1473E6AC5}">
      <dsp:nvSpPr>
        <dsp:cNvPr id="0" name=""/>
        <dsp:cNvSpPr/>
      </dsp:nvSpPr>
      <dsp:spPr>
        <a:xfrm>
          <a:off x="1297045" y="2285152"/>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FF0000"/>
              </a:solidFill>
            </a:rPr>
            <a:t>Avoidant Coping</a:t>
          </a:r>
          <a:endParaRPr lang="en-US" sz="2500" kern="1200" dirty="0">
            <a:solidFill>
              <a:srgbClr val="FF0000"/>
            </a:solidFill>
          </a:endParaRPr>
        </a:p>
      </dsp:txBody>
      <dsp:txXfrm>
        <a:off x="1297045" y="2285152"/>
        <a:ext cx="1297781" cy="1297781"/>
      </dsp:txXfrm>
    </dsp:sp>
    <dsp:sp modelId="{1326173D-5595-E942-AD68-D7C418E716E0}">
      <dsp:nvSpPr>
        <dsp:cNvPr id="0" name=""/>
        <dsp:cNvSpPr/>
      </dsp:nvSpPr>
      <dsp:spPr>
        <a:xfrm>
          <a:off x="1215289" y="-731"/>
          <a:ext cx="3665420" cy="3665420"/>
        </a:xfrm>
        <a:prstGeom prst="circularArrow">
          <a:avLst>
            <a:gd name="adj1" fmla="val 6904"/>
            <a:gd name="adj2" fmla="val 465520"/>
            <a:gd name="adj3" fmla="val 11348707"/>
            <a:gd name="adj4" fmla="val 9785773"/>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74D89B23-B770-4C4A-920E-18D04DF61D56}">
      <dsp:nvSpPr>
        <dsp:cNvPr id="0" name=""/>
        <dsp:cNvSpPr/>
      </dsp:nvSpPr>
      <dsp:spPr>
        <a:xfrm>
          <a:off x="1297045" y="81023"/>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FF0000"/>
              </a:solidFill>
            </a:rPr>
            <a:t>Anxiety Decrease</a:t>
          </a:r>
          <a:endParaRPr lang="en-US" sz="2500" kern="1200" dirty="0">
            <a:solidFill>
              <a:srgbClr val="FF0000"/>
            </a:solidFill>
          </a:endParaRPr>
        </a:p>
      </dsp:txBody>
      <dsp:txXfrm>
        <a:off x="1297045" y="81023"/>
        <a:ext cx="1297781" cy="1297781"/>
      </dsp:txXfrm>
    </dsp:sp>
    <dsp:sp modelId="{1D8CA3B0-4F31-6F43-BAB1-3A0FF803512A}">
      <dsp:nvSpPr>
        <dsp:cNvPr id="0" name=""/>
        <dsp:cNvSpPr/>
      </dsp:nvSpPr>
      <dsp:spPr>
        <a:xfrm>
          <a:off x="1178268" y="440"/>
          <a:ext cx="3665420" cy="3665420"/>
        </a:xfrm>
        <a:prstGeom prst="circularArrow">
          <a:avLst>
            <a:gd name="adj1" fmla="val 6904"/>
            <a:gd name="adj2" fmla="val 465520"/>
            <a:gd name="adj3" fmla="val 16748707"/>
            <a:gd name="adj4" fmla="val 15185773"/>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83D16-C817-8642-84E9-20D878977034}">
      <dsp:nvSpPr>
        <dsp:cNvPr id="0" name=""/>
        <dsp:cNvSpPr/>
      </dsp:nvSpPr>
      <dsp:spPr>
        <a:xfrm>
          <a:off x="3501173" y="81023"/>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strike="sngStrike" kern="1200" dirty="0" smtClean="0">
              <a:solidFill>
                <a:srgbClr val="FFFF00"/>
              </a:solidFill>
            </a:rPr>
            <a:t>View as Threat</a:t>
          </a:r>
          <a:endParaRPr lang="en-US" sz="2400" strike="sngStrike" kern="1200" dirty="0">
            <a:solidFill>
              <a:srgbClr val="FFFF00"/>
            </a:solidFill>
          </a:endParaRPr>
        </a:p>
      </dsp:txBody>
      <dsp:txXfrm>
        <a:off x="3501173" y="81023"/>
        <a:ext cx="1297781" cy="1297781"/>
      </dsp:txXfrm>
    </dsp:sp>
    <dsp:sp modelId="{C66710EA-E497-CB4F-8FC9-6A8DFB1BADB2}">
      <dsp:nvSpPr>
        <dsp:cNvPr id="0" name=""/>
        <dsp:cNvSpPr/>
      </dsp:nvSpPr>
      <dsp:spPr>
        <a:xfrm>
          <a:off x="1201223" y="-49902"/>
          <a:ext cx="3665420" cy="3665420"/>
        </a:xfrm>
        <a:prstGeom prst="circularArrow">
          <a:avLst>
            <a:gd name="adj1" fmla="val 6904"/>
            <a:gd name="adj2" fmla="val 465520"/>
            <a:gd name="adj3" fmla="val 1137859"/>
            <a:gd name="adj4" fmla="val 20698584"/>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5736BE35-4678-3E4A-B92C-450199FAB4BA}">
      <dsp:nvSpPr>
        <dsp:cNvPr id="0" name=""/>
        <dsp:cNvSpPr/>
      </dsp:nvSpPr>
      <dsp:spPr>
        <a:xfrm>
          <a:off x="3526583" y="2483655"/>
          <a:ext cx="1297781" cy="74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Anxiety </a:t>
          </a:r>
          <a:r>
            <a:rPr lang="en-US" sz="2400" strike="sngStrike" kern="1200" dirty="0" smtClean="0">
              <a:solidFill>
                <a:srgbClr val="FFFF00"/>
              </a:solidFill>
            </a:rPr>
            <a:t>Increase</a:t>
          </a:r>
          <a:r>
            <a:rPr lang="en-US" sz="2400" kern="1200" dirty="0" smtClean="0">
              <a:solidFill>
                <a:srgbClr val="FFFF00"/>
              </a:solidFill>
            </a:rPr>
            <a:t> Decrease</a:t>
          </a:r>
          <a:endParaRPr lang="en-US" sz="2400" kern="1200" dirty="0">
            <a:solidFill>
              <a:srgbClr val="FFFF00"/>
            </a:solidFill>
          </a:endParaRPr>
        </a:p>
      </dsp:txBody>
      <dsp:txXfrm>
        <a:off x="3526583" y="2483655"/>
        <a:ext cx="1297781" cy="748404"/>
      </dsp:txXfrm>
    </dsp:sp>
    <dsp:sp modelId="{B054D115-9BE8-EC4A-BBEB-5ADE3D8310A8}">
      <dsp:nvSpPr>
        <dsp:cNvPr id="0" name=""/>
        <dsp:cNvSpPr/>
      </dsp:nvSpPr>
      <dsp:spPr>
        <a:xfrm>
          <a:off x="1075315" y="-91434"/>
          <a:ext cx="3665420" cy="3665420"/>
        </a:xfrm>
        <a:prstGeom prst="circularArrow">
          <a:avLst>
            <a:gd name="adj1" fmla="val 6904"/>
            <a:gd name="adj2" fmla="val 465520"/>
            <a:gd name="adj3" fmla="val 5831266"/>
            <a:gd name="adj4" fmla="val 3911312"/>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2C114F16-1F74-F246-A561-38C1473E6AC5}">
      <dsp:nvSpPr>
        <dsp:cNvPr id="0" name=""/>
        <dsp:cNvSpPr/>
      </dsp:nvSpPr>
      <dsp:spPr>
        <a:xfrm>
          <a:off x="1297045" y="2285152"/>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strike="sngStrike" kern="1200" dirty="0" smtClean="0">
              <a:solidFill>
                <a:srgbClr val="FF0000"/>
              </a:solidFill>
            </a:rPr>
            <a:t>Avoidant Coping</a:t>
          </a:r>
          <a:endParaRPr lang="en-US" sz="2400" strike="sngStrike" kern="1200" dirty="0">
            <a:solidFill>
              <a:srgbClr val="FF0000"/>
            </a:solidFill>
          </a:endParaRPr>
        </a:p>
      </dsp:txBody>
      <dsp:txXfrm>
        <a:off x="1297045" y="2285152"/>
        <a:ext cx="1297781" cy="1297781"/>
      </dsp:txXfrm>
    </dsp:sp>
    <dsp:sp modelId="{1326173D-5595-E942-AD68-D7C418E716E0}">
      <dsp:nvSpPr>
        <dsp:cNvPr id="0" name=""/>
        <dsp:cNvSpPr/>
      </dsp:nvSpPr>
      <dsp:spPr>
        <a:xfrm>
          <a:off x="1215289" y="-731"/>
          <a:ext cx="3665420" cy="3665420"/>
        </a:xfrm>
        <a:prstGeom prst="circularArrow">
          <a:avLst>
            <a:gd name="adj1" fmla="val 6904"/>
            <a:gd name="adj2" fmla="val 465520"/>
            <a:gd name="adj3" fmla="val 11348707"/>
            <a:gd name="adj4" fmla="val 9785773"/>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74D89B23-B770-4C4A-920E-18D04DF61D56}">
      <dsp:nvSpPr>
        <dsp:cNvPr id="0" name=""/>
        <dsp:cNvSpPr/>
      </dsp:nvSpPr>
      <dsp:spPr>
        <a:xfrm>
          <a:off x="1297045" y="81023"/>
          <a:ext cx="1297781" cy="129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Anxiety </a:t>
          </a:r>
          <a:r>
            <a:rPr lang="en-US" sz="2400" strike="sngStrike" kern="1200" dirty="0" smtClean="0">
              <a:solidFill>
                <a:srgbClr val="FF0000"/>
              </a:solidFill>
            </a:rPr>
            <a:t>Decrease</a:t>
          </a:r>
          <a:r>
            <a:rPr lang="en-US" sz="2400" kern="1200" dirty="0" smtClean="0">
              <a:solidFill>
                <a:srgbClr val="FF0000"/>
              </a:solidFill>
            </a:rPr>
            <a:t> Tolerance</a:t>
          </a:r>
          <a:endParaRPr lang="en-US" sz="2400" kern="1200" dirty="0">
            <a:solidFill>
              <a:srgbClr val="FF0000"/>
            </a:solidFill>
          </a:endParaRPr>
        </a:p>
      </dsp:txBody>
      <dsp:txXfrm>
        <a:off x="1297045" y="81023"/>
        <a:ext cx="1297781" cy="1297781"/>
      </dsp:txXfrm>
    </dsp:sp>
    <dsp:sp modelId="{1D8CA3B0-4F31-6F43-BAB1-3A0FF803512A}">
      <dsp:nvSpPr>
        <dsp:cNvPr id="0" name=""/>
        <dsp:cNvSpPr/>
      </dsp:nvSpPr>
      <dsp:spPr>
        <a:xfrm>
          <a:off x="1178268" y="440"/>
          <a:ext cx="3665420" cy="3665420"/>
        </a:xfrm>
        <a:prstGeom prst="circularArrow">
          <a:avLst>
            <a:gd name="adj1" fmla="val 6904"/>
            <a:gd name="adj2" fmla="val 465520"/>
            <a:gd name="adj3" fmla="val 16748707"/>
            <a:gd name="adj4" fmla="val 15185773"/>
            <a:gd name="adj5" fmla="val 8055"/>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3282F-6165-C849-A109-88F36DFCFD30}" type="datetimeFigureOut">
              <a:rPr lang="en-US" smtClean="0"/>
              <a:t>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E9CD0-466B-AC48-8515-857C743D736B}" type="slidenum">
              <a:rPr lang="en-US" smtClean="0"/>
              <a:t>‹#›</a:t>
            </a:fld>
            <a:endParaRPr lang="en-US"/>
          </a:p>
        </p:txBody>
      </p:sp>
    </p:spTree>
    <p:extLst>
      <p:ext uri="{BB962C8B-B14F-4D97-AF65-F5344CB8AC3E}">
        <p14:creationId xmlns:p14="http://schemas.microsoft.com/office/powerpoint/2010/main" val="28134113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a:t>
            </a:fld>
            <a:endParaRPr lang="en-US"/>
          </a:p>
        </p:txBody>
      </p:sp>
    </p:spTree>
    <p:extLst>
      <p:ext uri="{BB962C8B-B14F-4D97-AF65-F5344CB8AC3E}">
        <p14:creationId xmlns:p14="http://schemas.microsoft.com/office/powerpoint/2010/main" val="291619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Contamination. Fear of getting or giving contaminant. Ex. virus or microbe causing illness, something that causes moral corruption, something to make dirty, poisons, radiation, medications, sharps, drugs, environmental like asbestos, lead, mercury, can be moral</a:t>
            </a:r>
            <a:r>
              <a:rPr lang="en-US" sz="1200" kern="1200" baseline="0" dirty="0" smtClean="0">
                <a:solidFill>
                  <a:schemeClr val="tx1"/>
                </a:solidFill>
                <a:latin typeface="+mn-lt"/>
                <a:ea typeface="+mn-ea"/>
                <a:cs typeface="+mn-cs"/>
              </a:rPr>
              <a:t> contamination</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Perfectionist. Question if done or said something right. Whether understood perfectly. Perfect appearance. Act perfectly. Keeping possessions or space perfect. Putting things in order. Things have to “feel” just right. Must know everything perfectly. School work must be perfect.</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Aggression. Fear you might harm someone. Ex. Thoughts of harming people intentionally. Harming accidentally. Going crazy and harming others. Repulsive, violent gruesome thoughts. Blurting out obscenities or insulting people. Making obscene gestures. Offending. Impulse to commit crime. Worried thoughts will cause harm.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Sexual. Fear of acting or being sexual in ways contrary to values. Forbidden or perverse thoughts. Sex with children, animals, religious figures. Incest fears. Fear of being gay or acting out. Fear of acting sexually toward others. Doubt about possibility of acting sexually or being acted upon by others.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Religious. Fear of being offensive, rejected, disliked by God or under control of evil force. Ex. commit unpardonable sin, unacceptable thoughts about religious figures, fear of acting sinfully, fear of choosing to act sinfully, desire to be perfectly religious, being possessed or controlled by evil.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Calamity. Fear of harming, being harmed, destined to an awful life, rejection, being offensive, loss, theft, forgetting something important, dying. Being held responsible for harm for neglecting care or accidentally causing harm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Bad Luck. Fear of having bad luck, things causing bad luck, actions causing bad luck, unlucky numbers, contact causing bad luck, word or names causing bad luck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Health and Body. Fear parts of body are ugly or disfigured. Body part doesn’t work right. Body asymmetrical. Parts wrong size. Weight. Fear of vomiting. Choking. Baldness. Clothing doesn’t fit. Undiagnosed illness. Brain damage.</a:t>
            </a:r>
          </a:p>
        </p:txBody>
      </p:sp>
      <p:sp>
        <p:nvSpPr>
          <p:cNvPr id="4" name="Slide Number Placeholder 3"/>
          <p:cNvSpPr>
            <a:spLocks noGrp="1"/>
          </p:cNvSpPr>
          <p:nvPr>
            <p:ph type="sldNum" sz="quarter" idx="10"/>
          </p:nvPr>
        </p:nvSpPr>
        <p:spPr/>
        <p:txBody>
          <a:bodyPr/>
          <a:lstStyle/>
          <a:p>
            <a:fld id="{122E9CD0-466B-AC48-8515-857C743D736B}" type="slidenum">
              <a:rPr lang="en-US" smtClean="0"/>
              <a:t>12</a:t>
            </a:fld>
            <a:endParaRPr lang="en-US"/>
          </a:p>
        </p:txBody>
      </p:sp>
    </p:spTree>
    <p:extLst>
      <p:ext uri="{BB962C8B-B14F-4D97-AF65-F5344CB8AC3E}">
        <p14:creationId xmlns:p14="http://schemas.microsoft.com/office/powerpoint/2010/main" val="4047547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Cleaning, washing, decontaminating. Ex. excessive hand/arm washing, showering, clothing, brushing teeth. Cleaning environment. Using gloves, tissues, not touching, avoiding contaminated places. Using disinfectants. Involving others in cleaning or asking about contamination. Scanning for contaminants.</a:t>
            </a:r>
          </a:p>
          <a:p>
            <a:endParaRPr lang="en-US" dirty="0" smtClean="0"/>
          </a:p>
          <a:p>
            <a:r>
              <a:rPr lang="en-US" dirty="0" smtClean="0"/>
              <a:t>Checking. Security: doors, windows, etc. Making sure appliances, faucets, lights are off. Cigarettes are out. Location of sharps. Items to be mailed. Areas for contamination. What you read. Hazards for children. Writing for obscenities, faces for evidence of offending. Forms, contracts. Whether you promised or told truth. Counting money. Go back to check if something happened.</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Counting. Doing things certain number of times. Must be odd or even. Movements done certain number of times. Counting objects or occurrences. Things have to end or finish in certain number. Urge to count without specific reason.</a:t>
            </a:r>
          </a:p>
          <a:p>
            <a:endParaRPr lang="en-US" dirty="0" smtClean="0"/>
          </a:p>
          <a:p>
            <a:r>
              <a:rPr lang="en-US" dirty="0" smtClean="0"/>
              <a:t>Undoing. Canceling out, neutralizing, balancing, repairing something. Ex. Reciting or thinking certain words, names, sounds, etc. moving in certain way. Do something in reverse. Mental arrangements. Focus on something to cancel out something. Touch in certain way. Eat or not eat something. Substitute good thought for bad. </a:t>
            </a:r>
          </a:p>
          <a:p>
            <a:endParaRPr lang="en-US" dirty="0" smtClean="0"/>
          </a:p>
          <a:p>
            <a:r>
              <a:rPr lang="en-US" dirty="0" smtClean="0"/>
              <a:t>Perfection. Arranging, keep in perfect condition, only buying perfect, ordering or arranging, avoid things imperfect. Speaking, acting, behaving perfectly. Re reading until perfect. Perfect compliance with rules. Creating symmetry. Confessing sins perfectly. Going extra slow to get it right.</a:t>
            </a:r>
          </a:p>
          <a:p>
            <a:endParaRPr lang="en-US" dirty="0" smtClean="0"/>
          </a:p>
          <a:p>
            <a:r>
              <a:rPr lang="en-US" dirty="0" smtClean="0"/>
              <a:t>Touching/Movement. Gesturing or posing. Looking/glancing in certain way. Moving symmetrically. Walk or step in certain way. Tics, twitch or grimace. Reverse movements. Touch things in environment. Repeating until it feels right. Touching furniture, doors, edges, things. Touching in patterns.</a:t>
            </a:r>
          </a:p>
          <a:p>
            <a:endParaRPr lang="en-US" dirty="0" smtClean="0"/>
          </a:p>
          <a:p>
            <a:r>
              <a:rPr lang="en-US" dirty="0" smtClean="0"/>
              <a:t>Mental. Making mental maps, memorizing, lists or arrangements, reviewing past, thinking or praying in specific way, thinking certain things, thinking in sequences, checking memory, analyzing thoughts, creating mental images, pictures or movies.</a:t>
            </a:r>
          </a:p>
          <a:p>
            <a:endParaRPr lang="en-US" dirty="0" smtClean="0"/>
          </a:p>
          <a:p>
            <a:r>
              <a:rPr lang="en-US" dirty="0" smtClean="0"/>
              <a:t>Prevention. Collect harmful objects. Record events to determine if harm. Avoid sharps. Warning others of danger. Asking about safety. Confession if think something harmed someone. </a:t>
            </a:r>
          </a:p>
          <a:p>
            <a:endParaRPr lang="en-US" dirty="0" smtClean="0"/>
          </a:p>
          <a:p>
            <a:r>
              <a:rPr lang="en-US" dirty="0" smtClean="0"/>
              <a:t>Body. Checking mirror. Checking physical reactions to assure self about sexual identity. Checking for symmetry. Picking or squeezing blemishes. Examine for illness. Have others check for illness. Medical consults. Grooming issues like picking, pulling, nail biting </a:t>
            </a:r>
          </a:p>
          <a:p>
            <a:endParaRPr lang="en-US" dirty="0" smtClean="0"/>
          </a:p>
          <a:p>
            <a:r>
              <a:rPr lang="en-US" dirty="0" smtClean="0"/>
              <a:t>Not going to cover hoarding</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13</a:t>
            </a:fld>
            <a:endParaRPr lang="en-US"/>
          </a:p>
        </p:txBody>
      </p:sp>
    </p:spTree>
    <p:extLst>
      <p:ext uri="{BB962C8B-B14F-4D97-AF65-F5344CB8AC3E}">
        <p14:creationId xmlns:p14="http://schemas.microsoft.com/office/powerpoint/2010/main" val="397404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evidence-based approaches. Medication will on average get you about 50% of the way. </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14</a:t>
            </a:fld>
            <a:endParaRPr lang="en-US"/>
          </a:p>
        </p:txBody>
      </p:sp>
    </p:spTree>
    <p:extLst>
      <p:ext uri="{BB962C8B-B14F-4D97-AF65-F5344CB8AC3E}">
        <p14:creationId xmlns:p14="http://schemas.microsoft.com/office/powerpoint/2010/main" val="397404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Symptoms</a:t>
            </a:r>
            <a:r>
              <a:rPr lang="en-US" baseline="0" dirty="0" smtClean="0"/>
              <a:t> are attempt to heal. We want to work with the symptoms correctly. Different rules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Thought</a:t>
            </a:r>
            <a:r>
              <a:rPr lang="en-US" baseline="0" dirty="0" smtClean="0"/>
              <a:t> is baloney. This is one disorder that getting a name for it is relieving</a:t>
            </a:r>
          </a:p>
          <a:p>
            <a:r>
              <a:rPr lang="en-US" baseline="0" dirty="0" smtClean="0"/>
              <a:t>Educate about OCD</a:t>
            </a:r>
          </a:p>
          <a:p>
            <a:endParaRPr lang="en-US" baseline="0" dirty="0" smtClean="0"/>
          </a:p>
          <a:p>
            <a:r>
              <a:rPr lang="en-US" baseline="0" dirty="0" smtClean="0"/>
              <a:t>Motivation</a:t>
            </a:r>
          </a:p>
          <a:p>
            <a:r>
              <a:rPr lang="en-US" baseline="0" dirty="0" smtClean="0"/>
              <a:t>Address resistance</a:t>
            </a:r>
          </a:p>
          <a:p>
            <a:r>
              <a:rPr lang="en-US" baseline="0" dirty="0" smtClean="0"/>
              <a:t>Confirm and normalize difficulty</a:t>
            </a:r>
          </a:p>
          <a:p>
            <a:r>
              <a:rPr lang="en-US" baseline="0" dirty="0" smtClean="0"/>
              <a:t>Review effects of avoidance</a:t>
            </a:r>
          </a:p>
          <a:p>
            <a:r>
              <a:rPr lang="en-US" baseline="0" dirty="0" smtClean="0"/>
              <a:t>25% of people will not do exposure</a:t>
            </a:r>
          </a:p>
          <a:p>
            <a:endParaRPr lang="en-US" baseline="0" dirty="0" smtClean="0"/>
          </a:p>
          <a:p>
            <a:r>
              <a:rPr lang="en-US" baseline="0" dirty="0" smtClean="0"/>
              <a:t>Assessment: I like checklists developed by Jonathan Grayson. http://</a:t>
            </a:r>
            <a:r>
              <a:rPr lang="en-US" baseline="0" dirty="0" err="1" smtClean="0"/>
              <a:t>ocdphiladelphia.com</a:t>
            </a:r>
            <a:r>
              <a:rPr lang="en-US" baseline="0" dirty="0" smtClean="0"/>
              <a:t>/publications-2/ “Freedom from OCD”</a:t>
            </a:r>
          </a:p>
          <a:p>
            <a:r>
              <a:rPr lang="en-US" baseline="0" dirty="0" smtClean="0"/>
              <a:t>How </a:t>
            </a:r>
            <a:r>
              <a:rPr lang="en-US" baseline="0" dirty="0" smtClean="0"/>
              <a:t>it functions for person</a:t>
            </a:r>
          </a:p>
          <a:p>
            <a:r>
              <a:rPr lang="en-US" baseline="0" dirty="0" smtClean="0"/>
              <a:t>Identify primary and secondary avoidance</a:t>
            </a:r>
          </a:p>
          <a:p>
            <a:r>
              <a:rPr lang="en-US" baseline="0" dirty="0" smtClean="0"/>
              <a:t>Avoidance confirms fear</a:t>
            </a:r>
          </a:p>
          <a:p>
            <a:r>
              <a:rPr lang="en-US" baseline="0" dirty="0" smtClean="0"/>
              <a:t>Coping is not formal list – safety behavior – will it help to disprove fear</a:t>
            </a:r>
          </a:p>
          <a:p>
            <a:endParaRPr lang="en-US" baseline="0" dirty="0" smtClean="0"/>
          </a:p>
          <a:p>
            <a:r>
              <a:rPr lang="en-US" baseline="0" dirty="0" smtClean="0"/>
              <a:t>Process</a:t>
            </a:r>
          </a:p>
          <a:p>
            <a:r>
              <a:rPr lang="en-US" baseline="0" dirty="0" smtClean="0"/>
              <a:t>List of triggers</a:t>
            </a:r>
          </a:p>
          <a:p>
            <a:r>
              <a:rPr lang="en-US" baseline="0" dirty="0" smtClean="0"/>
              <a:t>Order from easy to hard</a:t>
            </a:r>
          </a:p>
          <a:p>
            <a:r>
              <a:rPr lang="en-US" baseline="0" dirty="0" smtClean="0"/>
              <a:t>Describe exposure</a:t>
            </a:r>
          </a:p>
          <a:p>
            <a:r>
              <a:rPr lang="en-US" baseline="0" dirty="0" smtClean="0"/>
              <a:t>Response prevention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15</a:t>
            </a:fld>
            <a:endParaRPr lang="en-US"/>
          </a:p>
        </p:txBody>
      </p:sp>
    </p:spTree>
    <p:extLst>
      <p:ext uri="{BB962C8B-B14F-4D97-AF65-F5344CB8AC3E}">
        <p14:creationId xmlns:p14="http://schemas.microsoft.com/office/powerpoint/2010/main" val="65003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Spend some time on this first. However, this can become avoidance in treatment. Best to spend just a bit of time on these unless person</a:t>
            </a:r>
            <a:r>
              <a:rPr lang="en-US" baseline="0" dirty="0" smtClean="0"/>
              <a:t> is unwilling to do exposure.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Suggest “Cognitive Therapy for OCD” Wilhelm, </a:t>
            </a:r>
            <a:r>
              <a:rPr lang="en-US" baseline="0" dirty="0" err="1" smtClean="0"/>
              <a:t>Steketee</a:t>
            </a: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Uncertainty – Patient has to accept this a fundamental. Core of OCD is trying to remove uncertainty. 100%. Certainty is nearly impossible in life. The fact is no matter how hard you try you can’t eliminate all contaminants. Convey the futility of certainty in how person with OCD constructs hypothetical problem. This is why someone would check the stove 10 times. Still when you leave the room you can’t know it is still safe.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All treatment is designed to disprove fear. Because OCD is like playing tic-tac-toe against yourself the cognitive may have limited value. The problem is completely imagined. Hard to disprove something that is made up. You can just make up something else that will go wrong. Plus what is crucial is to get to the core fear.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Example of why core fear is important. Guy had thought of women at checkout have sex with Jesus. Well, we could and should address that he is giving this thought too much importance. List of thoughts people have. We could argue that this didn’t actually happen. But that isn’t the problem. He knows that. What do you think the core fear is? Remember thoughts are 1. I might do it, 2. It means I’m bad.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Core fear is he will think something that will cause God to reject him.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Core fear needs addressed with Cognitive and Exposure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Getting to the core fear – Downward Arrow Technique – Write</a:t>
            </a:r>
            <a:r>
              <a:rPr lang="en-US" baseline="0" dirty="0" smtClean="0"/>
              <a:t> down what you are afraid will happen. Then ask, “if this were true or this happened, what would be so upsetting about it?” “What would it mean to me?” Write that down, then ask the same questions. Keep going as far as possible. You can also ask, “what is the worst case scenario if this were true?” This is often the underlying fear. Often kids/people don’t improve until this fear is addressed. Once you are there put it in perspective. “What is the likelihood this will happen?” “How likely to happen to other people?” “Is it as bad as you feared?” “Could life go on still?” “What could you do to work it out?”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b="1" kern="1200" dirty="0" smtClean="0">
                <a:solidFill>
                  <a:schemeClr val="tx1"/>
                </a:solidFill>
                <a:effectLst/>
                <a:latin typeface="+mn-lt"/>
                <a:ea typeface="+mn-ea"/>
                <a:cs typeface="+mn-cs"/>
              </a:rPr>
              <a:t>INTRUSIONS REPORTED BY ORDINARY PEOPLE </a:t>
            </a:r>
          </a:p>
          <a:p>
            <a:r>
              <a:rPr lang="en-US" sz="1200" b="1" kern="1200" dirty="0" smtClean="0">
                <a:solidFill>
                  <a:schemeClr val="tx1"/>
                </a:solidFill>
                <a:effectLst/>
                <a:latin typeface="+mn-lt"/>
                <a:ea typeface="+mn-ea"/>
                <a:cs typeface="+mn-cs"/>
              </a:rPr>
              <a:t>Causing intentional physical harm to self through impulsive actions </a:t>
            </a:r>
          </a:p>
          <a:p>
            <a:pPr lvl="0"/>
            <a:r>
              <a:rPr lang="en-US" sz="1200" kern="1200" dirty="0" smtClean="0">
                <a:solidFill>
                  <a:schemeClr val="tx1"/>
                </a:solidFill>
                <a:effectLst/>
                <a:latin typeface="+mn-lt"/>
                <a:ea typeface="+mn-ea"/>
                <a:cs typeface="+mn-cs"/>
              </a:rPr>
              <a:t>Thought of jumping out of high-story window </a:t>
            </a:r>
          </a:p>
          <a:p>
            <a:pPr lvl="0"/>
            <a:r>
              <a:rPr lang="en-US" sz="1200" kern="1200" dirty="0" smtClean="0">
                <a:solidFill>
                  <a:schemeClr val="tx1"/>
                </a:solidFill>
                <a:effectLst/>
                <a:latin typeface="+mn-lt"/>
                <a:ea typeface="+mn-ea"/>
                <a:cs typeface="+mn-cs"/>
              </a:rPr>
              <a:t>Thought of jumping through a closed window </a:t>
            </a:r>
          </a:p>
          <a:p>
            <a:pPr lvl="0"/>
            <a:r>
              <a:rPr lang="en-US" sz="1200" kern="1200" dirty="0" smtClean="0">
                <a:solidFill>
                  <a:schemeClr val="tx1"/>
                </a:solidFill>
                <a:effectLst/>
                <a:latin typeface="+mn-lt"/>
                <a:ea typeface="+mn-ea"/>
                <a:cs typeface="+mn-cs"/>
              </a:rPr>
              <a:t>Thought of jumping off a cliff or tall building </a:t>
            </a:r>
          </a:p>
          <a:p>
            <a:pPr lvl="0"/>
            <a:r>
              <a:rPr lang="en-US" sz="1200" kern="1200" dirty="0" smtClean="0">
                <a:solidFill>
                  <a:schemeClr val="tx1"/>
                </a:solidFill>
                <a:effectLst/>
                <a:latin typeface="+mn-lt"/>
                <a:ea typeface="+mn-ea"/>
                <a:cs typeface="+mn-cs"/>
              </a:rPr>
              <a:t>Thought of throwing myself down stairs </a:t>
            </a:r>
          </a:p>
          <a:p>
            <a:pPr lvl="0"/>
            <a:r>
              <a:rPr lang="en-US" sz="1200" kern="1200" dirty="0" smtClean="0">
                <a:solidFill>
                  <a:schemeClr val="tx1"/>
                </a:solidFill>
                <a:effectLst/>
                <a:latin typeface="+mn-lt"/>
                <a:ea typeface="+mn-ea"/>
                <a:cs typeface="+mn-cs"/>
              </a:rPr>
              <a:t>Thought of jumping off bridge onto highway below </a:t>
            </a:r>
          </a:p>
          <a:p>
            <a:pPr lvl="0"/>
            <a:r>
              <a:rPr lang="en-US" sz="1200" kern="1200" dirty="0" smtClean="0">
                <a:solidFill>
                  <a:schemeClr val="tx1"/>
                </a:solidFill>
                <a:effectLst/>
                <a:latin typeface="+mn-lt"/>
                <a:ea typeface="+mn-ea"/>
                <a:cs typeface="+mn-cs"/>
              </a:rPr>
              <a:t>Thought of deliberately crashing car into tree </a:t>
            </a:r>
          </a:p>
          <a:p>
            <a:pPr lvl="0"/>
            <a:r>
              <a:rPr lang="en-US" sz="1200" kern="1200" dirty="0" smtClean="0">
                <a:solidFill>
                  <a:schemeClr val="tx1"/>
                </a:solidFill>
                <a:effectLst/>
                <a:latin typeface="+mn-lt"/>
                <a:ea typeface="+mn-ea"/>
                <a:cs typeface="+mn-cs"/>
              </a:rPr>
              <a:t>Thought of accelerating the car on the freeway without steering and seeing how fast I can go before I crash </a:t>
            </a:r>
          </a:p>
          <a:p>
            <a:pPr lvl="0"/>
            <a:r>
              <a:rPr lang="en-US" sz="1200" kern="1200" dirty="0" smtClean="0">
                <a:solidFill>
                  <a:schemeClr val="tx1"/>
                </a:solidFill>
                <a:effectLst/>
                <a:latin typeface="+mn-lt"/>
                <a:ea typeface="+mn-ea"/>
                <a:cs typeface="+mn-cs"/>
              </a:rPr>
              <a:t>Thought of driving into a truck </a:t>
            </a:r>
          </a:p>
          <a:p>
            <a:pPr lvl="0"/>
            <a:r>
              <a:rPr lang="en-US" sz="1200" kern="1200" dirty="0" smtClean="0">
                <a:solidFill>
                  <a:schemeClr val="tx1"/>
                </a:solidFill>
                <a:effectLst/>
                <a:latin typeface="+mn-lt"/>
                <a:ea typeface="+mn-ea"/>
                <a:cs typeface="+mn-cs"/>
              </a:rPr>
              <a:t>Thought of jumping in front of a car </a:t>
            </a:r>
          </a:p>
          <a:p>
            <a:pPr lvl="0"/>
            <a:r>
              <a:rPr lang="en-US" sz="1200" kern="1200" dirty="0" smtClean="0">
                <a:solidFill>
                  <a:schemeClr val="tx1"/>
                </a:solidFill>
                <a:effectLst/>
                <a:latin typeface="+mn-lt"/>
                <a:ea typeface="+mn-ea"/>
                <a:cs typeface="+mn-cs"/>
              </a:rPr>
              <a:t>Thought of running car off the road or onto oncoming traffic </a:t>
            </a:r>
          </a:p>
          <a:p>
            <a:pPr lvl="0"/>
            <a:r>
              <a:rPr lang="en-US" sz="1200" kern="1200" dirty="0" smtClean="0">
                <a:solidFill>
                  <a:schemeClr val="tx1"/>
                </a:solidFill>
                <a:effectLst/>
                <a:latin typeface="+mn-lt"/>
                <a:ea typeface="+mn-ea"/>
                <a:cs typeface="+mn-cs"/>
              </a:rPr>
              <a:t>Image of stepping in front of oncoming traffic </a:t>
            </a:r>
          </a:p>
          <a:p>
            <a:pPr lvl="0"/>
            <a:r>
              <a:rPr lang="en-US" sz="1200" kern="1200" dirty="0" smtClean="0">
                <a:solidFill>
                  <a:schemeClr val="tx1"/>
                </a:solidFill>
                <a:effectLst/>
                <a:latin typeface="+mn-lt"/>
                <a:ea typeface="+mn-ea"/>
                <a:cs typeface="+mn-cs"/>
              </a:rPr>
              <a:t>Thought of cutting my leg with a knife </a:t>
            </a:r>
          </a:p>
          <a:p>
            <a:pPr lvl="0"/>
            <a:r>
              <a:rPr lang="en-US" sz="1200" kern="1200" dirty="0" smtClean="0">
                <a:solidFill>
                  <a:schemeClr val="tx1"/>
                </a:solidFill>
                <a:effectLst/>
                <a:latin typeface="+mn-lt"/>
                <a:ea typeface="+mn-ea"/>
                <a:cs typeface="+mn-cs"/>
              </a:rPr>
              <a:t>Thought of poking something into my eyes </a:t>
            </a:r>
          </a:p>
          <a:p>
            <a:pPr lvl="0"/>
            <a:r>
              <a:rPr lang="en-US" sz="1200" kern="1200" dirty="0" smtClean="0">
                <a:solidFill>
                  <a:schemeClr val="tx1"/>
                </a:solidFill>
                <a:effectLst/>
                <a:latin typeface="+mn-lt"/>
                <a:ea typeface="+mn-ea"/>
                <a:cs typeface="+mn-cs"/>
              </a:rPr>
              <a:t>Thought of cutting my stomach off </a:t>
            </a:r>
          </a:p>
          <a:p>
            <a:pPr lvl="0"/>
            <a:r>
              <a:rPr lang="en-US" sz="1200" kern="1200" dirty="0" smtClean="0">
                <a:solidFill>
                  <a:schemeClr val="tx1"/>
                </a:solidFill>
                <a:effectLst/>
                <a:latin typeface="+mn-lt"/>
                <a:ea typeface="+mn-ea"/>
                <a:cs typeface="+mn-cs"/>
              </a:rPr>
              <a:t>Thought of slicing own throat </a:t>
            </a:r>
          </a:p>
          <a:p>
            <a:pPr lvl="0"/>
            <a:r>
              <a:rPr lang="en-US" sz="1200" kern="1200" dirty="0" smtClean="0">
                <a:solidFill>
                  <a:schemeClr val="tx1"/>
                </a:solidFill>
                <a:effectLst/>
                <a:latin typeface="+mn-lt"/>
                <a:ea typeface="+mn-ea"/>
                <a:cs typeface="+mn-cs"/>
              </a:rPr>
              <a:t>Impulse to jump in front of train </a:t>
            </a:r>
          </a:p>
          <a:p>
            <a:pPr lvl="0"/>
            <a:r>
              <a:rPr lang="en-US" sz="1200" kern="1200" dirty="0" smtClean="0">
                <a:solidFill>
                  <a:schemeClr val="tx1"/>
                </a:solidFill>
                <a:effectLst/>
                <a:latin typeface="+mn-lt"/>
                <a:ea typeface="+mn-ea"/>
                <a:cs typeface="+mn-cs"/>
              </a:rPr>
              <a:t>Impulse to jump on train tracks as the train comes into station </a:t>
            </a:r>
          </a:p>
          <a:p>
            <a:r>
              <a:rPr lang="en-US" sz="1200" b="1" kern="1200" dirty="0" smtClean="0">
                <a:solidFill>
                  <a:schemeClr val="tx1"/>
                </a:solidFill>
                <a:effectLst/>
                <a:latin typeface="+mn-lt"/>
                <a:ea typeface="+mn-ea"/>
                <a:cs typeface="+mn-cs"/>
              </a:rPr>
              <a:t>Causing intentional physical harm to others </a:t>
            </a:r>
          </a:p>
          <a:p>
            <a:pPr lvl="0"/>
            <a:r>
              <a:rPr lang="en-US" sz="1200" kern="1200" dirty="0" smtClean="0">
                <a:solidFill>
                  <a:schemeClr val="tx1"/>
                </a:solidFill>
                <a:effectLst/>
                <a:latin typeface="+mn-lt"/>
                <a:ea typeface="+mn-ea"/>
                <a:cs typeface="+mn-cs"/>
              </a:rPr>
              <a:t>Impulse to attack certain persons </a:t>
            </a:r>
          </a:p>
          <a:p>
            <a:pPr lvl="0"/>
            <a:r>
              <a:rPr lang="en-US" sz="1200" kern="1200" dirty="0" smtClean="0">
                <a:solidFill>
                  <a:schemeClr val="tx1"/>
                </a:solidFill>
                <a:effectLst/>
                <a:latin typeface="+mn-lt"/>
                <a:ea typeface="+mn-ea"/>
                <a:cs typeface="+mn-cs"/>
              </a:rPr>
              <a:t>Image of killing a loved one </a:t>
            </a:r>
          </a:p>
          <a:p>
            <a:pPr lvl="0"/>
            <a:r>
              <a:rPr lang="en-US" sz="1200" kern="1200" dirty="0" smtClean="0">
                <a:solidFill>
                  <a:schemeClr val="tx1"/>
                </a:solidFill>
                <a:effectLst/>
                <a:latin typeface="+mn-lt"/>
                <a:ea typeface="+mn-ea"/>
                <a:cs typeface="+mn-cs"/>
              </a:rPr>
              <a:t>Idea of hurting someone I love </a:t>
            </a:r>
          </a:p>
          <a:p>
            <a:pPr lvl="0"/>
            <a:r>
              <a:rPr lang="en-US" sz="1200" kern="1200" dirty="0" smtClean="0">
                <a:solidFill>
                  <a:schemeClr val="tx1"/>
                </a:solidFill>
                <a:effectLst/>
                <a:latin typeface="+mn-lt"/>
                <a:ea typeface="+mn-ea"/>
                <a:cs typeface="+mn-cs"/>
              </a:rPr>
              <a:t>Idea of doing something mean toward incapable person </a:t>
            </a:r>
          </a:p>
          <a:p>
            <a:pPr lvl="0"/>
            <a:r>
              <a:rPr lang="en-US" sz="1200" kern="1200" dirty="0" smtClean="0">
                <a:solidFill>
                  <a:schemeClr val="tx1"/>
                </a:solidFill>
                <a:effectLst/>
                <a:latin typeface="+mn-lt"/>
                <a:ea typeface="+mn-ea"/>
                <a:cs typeface="+mn-cs"/>
              </a:rPr>
              <a:t>Thought of harming a sibling </a:t>
            </a:r>
          </a:p>
          <a:p>
            <a:pPr lvl="0"/>
            <a:r>
              <a:rPr lang="en-US" sz="1200" kern="1200" dirty="0" smtClean="0">
                <a:solidFill>
                  <a:schemeClr val="tx1"/>
                </a:solidFill>
                <a:effectLst/>
                <a:latin typeface="+mn-lt"/>
                <a:ea typeface="+mn-ea"/>
                <a:cs typeface="+mn-cs"/>
              </a:rPr>
              <a:t>Thought of harming someone who does not deserve it </a:t>
            </a:r>
          </a:p>
          <a:p>
            <a:pPr lvl="0"/>
            <a:r>
              <a:rPr lang="en-US" sz="1200" kern="1200" dirty="0" smtClean="0">
                <a:solidFill>
                  <a:schemeClr val="tx1"/>
                </a:solidFill>
                <a:effectLst/>
                <a:latin typeface="+mn-lt"/>
                <a:ea typeface="+mn-ea"/>
                <a:cs typeface="+mn-cs"/>
              </a:rPr>
              <a:t>Thought of pushing someone in front of train </a:t>
            </a:r>
          </a:p>
          <a:p>
            <a:pPr lvl="0"/>
            <a:r>
              <a:rPr lang="en-US" sz="1200" kern="1200" dirty="0" smtClean="0">
                <a:solidFill>
                  <a:schemeClr val="tx1"/>
                </a:solidFill>
                <a:effectLst/>
                <a:latin typeface="+mn-lt"/>
                <a:ea typeface="+mn-ea"/>
                <a:cs typeface="+mn-cs"/>
              </a:rPr>
              <a:t>Thought of grabbing someone's head and smashing it against a wall </a:t>
            </a:r>
          </a:p>
          <a:p>
            <a:pPr lvl="0"/>
            <a:r>
              <a:rPr lang="en-US" sz="1200" kern="1200" dirty="0" smtClean="0">
                <a:solidFill>
                  <a:schemeClr val="tx1"/>
                </a:solidFill>
                <a:effectLst/>
                <a:latin typeface="+mn-lt"/>
                <a:ea typeface="+mn-ea"/>
                <a:cs typeface="+mn-cs"/>
              </a:rPr>
              <a:t>Thought of wishing that a person would die </a:t>
            </a:r>
          </a:p>
          <a:p>
            <a:pPr lvl="0"/>
            <a:r>
              <a:rPr lang="en-US" sz="1200" kern="1200" dirty="0" smtClean="0">
                <a:solidFill>
                  <a:schemeClr val="tx1"/>
                </a:solidFill>
                <a:effectLst/>
                <a:latin typeface="+mn-lt"/>
                <a:ea typeface="+mn-ea"/>
                <a:cs typeface="+mn-cs"/>
              </a:rPr>
              <a:t>Image of firing a rifle at someone or something </a:t>
            </a:r>
          </a:p>
          <a:p>
            <a:pPr lvl="0"/>
            <a:r>
              <a:rPr lang="en-US" sz="1200" kern="1200" dirty="0" smtClean="0">
                <a:solidFill>
                  <a:schemeClr val="tx1"/>
                </a:solidFill>
                <a:effectLst/>
                <a:latin typeface="+mn-lt"/>
                <a:ea typeface="+mn-ea"/>
                <a:cs typeface="+mn-cs"/>
              </a:rPr>
              <a:t>Image of taking a meat cleaver and threatening someone in the family </a:t>
            </a:r>
          </a:p>
          <a:p>
            <a:pPr lvl="0"/>
            <a:r>
              <a:rPr lang="en-US" sz="1200" kern="1200" dirty="0" smtClean="0">
                <a:solidFill>
                  <a:schemeClr val="tx1"/>
                </a:solidFill>
                <a:effectLst/>
                <a:latin typeface="+mn-lt"/>
                <a:ea typeface="+mn-ea"/>
                <a:cs typeface="+mn-cs"/>
              </a:rPr>
              <a:t>Thought of killing the parking officer </a:t>
            </a:r>
          </a:p>
          <a:p>
            <a:pPr lvl="0"/>
            <a:r>
              <a:rPr lang="en-US" sz="1200" kern="1200" dirty="0" smtClean="0">
                <a:solidFill>
                  <a:schemeClr val="tx1"/>
                </a:solidFill>
                <a:effectLst/>
                <a:latin typeface="+mn-lt"/>
                <a:ea typeface="+mn-ea"/>
                <a:cs typeface="+mn-cs"/>
              </a:rPr>
              <a:t>Thought of hitting people whose views I strongly oppose </a:t>
            </a:r>
          </a:p>
          <a:p>
            <a:pPr lvl="0"/>
            <a:r>
              <a:rPr lang="en-US" sz="1200" kern="1200" dirty="0" smtClean="0">
                <a:solidFill>
                  <a:schemeClr val="tx1"/>
                </a:solidFill>
                <a:effectLst/>
                <a:latin typeface="+mn-lt"/>
                <a:ea typeface="+mn-ea"/>
                <a:cs typeface="+mn-cs"/>
              </a:rPr>
              <a:t>Thought of beating up a stranger </a:t>
            </a:r>
          </a:p>
          <a:p>
            <a:pPr lvl="0"/>
            <a:r>
              <a:rPr lang="en-US" sz="1200" kern="1200" dirty="0" smtClean="0">
                <a:solidFill>
                  <a:schemeClr val="tx1"/>
                </a:solidFill>
                <a:effectLst/>
                <a:latin typeface="+mn-lt"/>
                <a:ea typeface="+mn-ea"/>
                <a:cs typeface="+mn-cs"/>
              </a:rPr>
              <a:t>Sudden urge to kick a baby </a:t>
            </a:r>
          </a:p>
          <a:p>
            <a:pPr lvl="0"/>
            <a:r>
              <a:rPr lang="en-US" sz="1200" kern="1200" dirty="0" smtClean="0">
                <a:solidFill>
                  <a:schemeClr val="tx1"/>
                </a:solidFill>
                <a:effectLst/>
                <a:latin typeface="+mn-lt"/>
                <a:ea typeface="+mn-ea"/>
                <a:cs typeface="+mn-cs"/>
              </a:rPr>
              <a:t>Thought of dropping a baby </a:t>
            </a:r>
          </a:p>
          <a:p>
            <a:pPr lvl="0"/>
            <a:r>
              <a:rPr lang="en-US" sz="1200" kern="1200" dirty="0" smtClean="0">
                <a:solidFill>
                  <a:schemeClr val="tx1"/>
                </a:solidFill>
                <a:effectLst/>
                <a:latin typeface="+mn-lt"/>
                <a:ea typeface="+mn-ea"/>
                <a:cs typeface="+mn-cs"/>
              </a:rPr>
              <a:t>Thought of running over an animal </a:t>
            </a:r>
          </a:p>
          <a:p>
            <a:pPr lvl="0"/>
            <a:r>
              <a:rPr lang="en-US" sz="1200" kern="1200" dirty="0" smtClean="0">
                <a:solidFill>
                  <a:schemeClr val="tx1"/>
                </a:solidFill>
                <a:effectLst/>
                <a:latin typeface="+mn-lt"/>
                <a:ea typeface="+mn-ea"/>
                <a:cs typeface="+mn-cs"/>
              </a:rPr>
              <a:t>Impulse to be violent toward children, especially smaller ones </a:t>
            </a:r>
          </a:p>
          <a:p>
            <a:pPr lvl="0"/>
            <a:r>
              <a:rPr lang="en-US" sz="1200" kern="1200" dirty="0" smtClean="0">
                <a:solidFill>
                  <a:schemeClr val="tx1"/>
                </a:solidFill>
                <a:effectLst/>
                <a:latin typeface="+mn-lt"/>
                <a:ea typeface="+mn-ea"/>
                <a:cs typeface="+mn-cs"/>
              </a:rPr>
              <a:t>Impulse to throw a child out of a bus </a:t>
            </a:r>
          </a:p>
          <a:p>
            <a:pPr lvl="0"/>
            <a:r>
              <a:rPr lang="en-US" sz="1200" kern="1200" dirty="0" smtClean="0">
                <a:solidFill>
                  <a:schemeClr val="tx1"/>
                </a:solidFill>
                <a:effectLst/>
                <a:latin typeface="+mn-lt"/>
                <a:ea typeface="+mn-ea"/>
                <a:cs typeface="+mn-cs"/>
              </a:rPr>
              <a:t>Impulse to violently attack and kill someone </a:t>
            </a:r>
          </a:p>
          <a:p>
            <a:pPr lvl="0"/>
            <a:r>
              <a:rPr lang="en-US" sz="1200" kern="1200" dirty="0" smtClean="0">
                <a:solidFill>
                  <a:schemeClr val="tx1"/>
                </a:solidFill>
                <a:effectLst/>
                <a:latin typeface="+mn-lt"/>
                <a:ea typeface="+mn-ea"/>
                <a:cs typeface="+mn-cs"/>
              </a:rPr>
              <a:t>Impulse to run over a pedestrian who walks too slowly </a:t>
            </a:r>
          </a:p>
          <a:p>
            <a:pPr lvl="0"/>
            <a:r>
              <a:rPr lang="en-US" sz="1200" kern="1200" dirty="0" smtClean="0">
                <a:solidFill>
                  <a:schemeClr val="tx1"/>
                </a:solidFill>
                <a:effectLst/>
                <a:latin typeface="+mn-lt"/>
                <a:ea typeface="+mn-ea"/>
                <a:cs typeface="+mn-cs"/>
              </a:rPr>
              <a:t>Impulse to slap someone who talks too much </a:t>
            </a:r>
          </a:p>
          <a:p>
            <a:pPr lvl="0"/>
            <a:r>
              <a:rPr lang="en-US" sz="1200" kern="1200" dirty="0" smtClean="0">
                <a:solidFill>
                  <a:schemeClr val="tx1"/>
                </a:solidFill>
                <a:effectLst/>
                <a:latin typeface="+mn-lt"/>
                <a:ea typeface="+mn-ea"/>
                <a:cs typeface="+mn-cs"/>
              </a:rPr>
              <a:t>Thought of leaving the cat in the fridge </a:t>
            </a:r>
          </a:p>
          <a:p>
            <a:pPr lvl="0"/>
            <a:r>
              <a:rPr lang="en-US" sz="1200" kern="1200" dirty="0" smtClean="0">
                <a:solidFill>
                  <a:schemeClr val="tx1"/>
                </a:solidFill>
                <a:effectLst/>
                <a:latin typeface="+mn-lt"/>
                <a:ea typeface="+mn-ea"/>
                <a:cs typeface="+mn-cs"/>
              </a:rPr>
              <a:t>Thought of putting the cat in the microwave </a:t>
            </a:r>
          </a:p>
          <a:p>
            <a:pPr lvl="0"/>
            <a:r>
              <a:rPr lang="en-US" sz="1200" kern="1200" dirty="0" smtClean="0">
                <a:solidFill>
                  <a:schemeClr val="tx1"/>
                </a:solidFill>
                <a:effectLst/>
                <a:latin typeface="+mn-lt"/>
                <a:ea typeface="+mn-ea"/>
                <a:cs typeface="+mn-cs"/>
              </a:rPr>
              <a:t>Wishing someone would disappear off the face of the earth </a:t>
            </a:r>
          </a:p>
          <a:p>
            <a:pPr lvl="0"/>
            <a:r>
              <a:rPr lang="en-US" sz="1200" kern="1200" dirty="0" smtClean="0">
                <a:solidFill>
                  <a:schemeClr val="tx1"/>
                </a:solidFill>
                <a:effectLst/>
                <a:latin typeface="+mn-lt"/>
                <a:ea typeface="+mn-ea"/>
                <a:cs typeface="+mn-cs"/>
              </a:rPr>
              <a:t>Wishing someone close was hurt or harmed </a:t>
            </a:r>
          </a:p>
          <a:p>
            <a:pPr lvl="0"/>
            <a:r>
              <a:rPr lang="en-US" sz="1200" kern="1200" dirty="0" smtClean="0">
                <a:solidFill>
                  <a:schemeClr val="tx1"/>
                </a:solidFill>
                <a:effectLst/>
                <a:latin typeface="+mn-lt"/>
                <a:ea typeface="+mn-ea"/>
                <a:cs typeface="+mn-cs"/>
              </a:rPr>
              <a:t>Wishing spouse would die </a:t>
            </a:r>
          </a:p>
          <a:p>
            <a:r>
              <a:rPr lang="en-US" sz="1200" b="1" kern="1200" dirty="0" smtClean="0">
                <a:solidFill>
                  <a:schemeClr val="tx1"/>
                </a:solidFill>
                <a:effectLst/>
                <a:latin typeface="+mn-lt"/>
                <a:ea typeface="+mn-ea"/>
                <a:cs typeface="+mn-cs"/>
              </a:rPr>
              <a:t>Causing non intentional harm to self or others </a:t>
            </a:r>
          </a:p>
          <a:p>
            <a:r>
              <a:rPr lang="en-US" sz="1200" kern="1200" dirty="0" smtClean="0">
                <a:solidFill>
                  <a:schemeClr val="tx1"/>
                </a:solidFill>
                <a:effectLst/>
                <a:latin typeface="+mn-lt"/>
                <a:ea typeface="+mn-ea"/>
                <a:cs typeface="+mn-cs"/>
              </a:rPr>
              <a:t>Thought of causing an accident </a:t>
            </a:r>
          </a:p>
          <a:p>
            <a:r>
              <a:rPr lang="en-US" sz="1200" kern="1200" dirty="0" smtClean="0">
                <a:solidFill>
                  <a:schemeClr val="tx1"/>
                </a:solidFill>
                <a:effectLst/>
                <a:latin typeface="+mn-lt"/>
                <a:ea typeface="+mn-ea"/>
                <a:cs typeface="+mn-cs"/>
              </a:rPr>
              <a:t>Thought of misjudging the speed of other cars and having a car accident </a:t>
            </a:r>
          </a:p>
          <a:p>
            <a:r>
              <a:rPr lang="en-US" sz="1200" kern="1200" dirty="0" smtClean="0">
                <a:solidFill>
                  <a:schemeClr val="tx1"/>
                </a:solidFill>
                <a:effectLst/>
                <a:latin typeface="+mn-lt"/>
                <a:ea typeface="+mn-ea"/>
                <a:cs typeface="+mn-cs"/>
              </a:rPr>
              <a:t>Worrying that something goes wrong because of my own error </a:t>
            </a:r>
          </a:p>
          <a:p>
            <a:r>
              <a:rPr lang="en-US" sz="1200" kern="1200" dirty="0" smtClean="0">
                <a:solidFill>
                  <a:schemeClr val="tx1"/>
                </a:solidFill>
                <a:effectLst/>
                <a:latin typeface="+mn-lt"/>
                <a:ea typeface="+mn-ea"/>
                <a:cs typeface="+mn-cs"/>
              </a:rPr>
              <a:t>Getting into an accident while driving with children </a:t>
            </a:r>
          </a:p>
          <a:p>
            <a:r>
              <a:rPr lang="en-US" sz="1200" kern="1200" dirty="0" smtClean="0">
                <a:solidFill>
                  <a:schemeClr val="tx1"/>
                </a:solidFill>
                <a:effectLst/>
                <a:latin typeface="+mn-lt"/>
                <a:ea typeface="+mn-ea"/>
                <a:cs typeface="+mn-cs"/>
              </a:rPr>
              <a:t>Thought of accidentally hitting someone at a crossing </a:t>
            </a:r>
          </a:p>
          <a:p>
            <a:r>
              <a:rPr lang="en-US" sz="1200" kern="1200" dirty="0" smtClean="0">
                <a:solidFill>
                  <a:schemeClr val="tx1"/>
                </a:solidFill>
                <a:effectLst/>
                <a:latin typeface="+mn-lt"/>
                <a:ea typeface="+mn-ea"/>
                <a:cs typeface="+mn-cs"/>
              </a:rPr>
              <a:t>Thought that someone leaving the house might die if I never said goodbye </a:t>
            </a:r>
          </a:p>
          <a:p>
            <a:r>
              <a:rPr lang="en-US" sz="1200" kern="1200" dirty="0" smtClean="0">
                <a:solidFill>
                  <a:schemeClr val="tx1"/>
                </a:solidFill>
                <a:effectLst/>
                <a:latin typeface="+mn-lt"/>
                <a:ea typeface="+mn-ea"/>
                <a:cs typeface="+mn-cs"/>
              </a:rPr>
              <a:t>Thought that something terrible will happen because I'm not careful </a:t>
            </a:r>
          </a:p>
          <a:p>
            <a:r>
              <a:rPr lang="en-US" sz="1200" b="1" kern="1200" dirty="0" smtClean="0">
                <a:solidFill>
                  <a:schemeClr val="tx1"/>
                </a:solidFill>
                <a:effectLst/>
                <a:latin typeface="+mn-lt"/>
                <a:ea typeface="+mn-ea"/>
                <a:cs typeface="+mn-cs"/>
              </a:rPr>
              <a:t>Thoughts of physical harm or death to others </a:t>
            </a:r>
          </a:p>
          <a:p>
            <a:pPr lvl="0"/>
            <a:r>
              <a:rPr lang="en-US" sz="1200" kern="1200" dirty="0" smtClean="0">
                <a:solidFill>
                  <a:schemeClr val="tx1"/>
                </a:solidFill>
                <a:effectLst/>
                <a:latin typeface="+mn-lt"/>
                <a:ea typeface="+mn-ea"/>
                <a:cs typeface="+mn-cs"/>
              </a:rPr>
              <a:t>Image of loved one being injured or killed </a:t>
            </a:r>
          </a:p>
          <a:p>
            <a:pPr lvl="0"/>
            <a:r>
              <a:rPr lang="en-US" sz="1200" kern="1200" dirty="0" smtClean="0">
                <a:solidFill>
                  <a:schemeClr val="tx1"/>
                </a:solidFill>
                <a:effectLst/>
                <a:latin typeface="+mn-lt"/>
                <a:ea typeface="+mn-ea"/>
                <a:cs typeface="+mn-cs"/>
              </a:rPr>
              <a:t>Image of death or murder of family members </a:t>
            </a:r>
          </a:p>
          <a:p>
            <a:pPr lvl="0"/>
            <a:r>
              <a:rPr lang="en-US" sz="1200" kern="1200" dirty="0" smtClean="0">
                <a:solidFill>
                  <a:schemeClr val="tx1"/>
                </a:solidFill>
                <a:effectLst/>
                <a:latin typeface="+mn-lt"/>
                <a:ea typeface="+mn-ea"/>
                <a:cs typeface="+mn-cs"/>
              </a:rPr>
              <a:t>Thought of receiving news of death of husband </a:t>
            </a:r>
          </a:p>
          <a:p>
            <a:pPr lvl="0"/>
            <a:r>
              <a:rPr lang="en-US" sz="1200" kern="1200" dirty="0" smtClean="0">
                <a:solidFill>
                  <a:schemeClr val="tx1"/>
                </a:solidFill>
                <a:effectLst/>
                <a:latin typeface="+mn-lt"/>
                <a:ea typeface="+mn-ea"/>
                <a:cs typeface="+mn-cs"/>
              </a:rPr>
              <a:t>Image of wife in car accident </a:t>
            </a:r>
          </a:p>
          <a:p>
            <a:pPr lvl="0"/>
            <a:r>
              <a:rPr lang="en-US" sz="1200" kern="1200" dirty="0" smtClean="0">
                <a:solidFill>
                  <a:schemeClr val="tx1"/>
                </a:solidFill>
                <a:effectLst/>
                <a:latin typeface="+mn-lt"/>
                <a:ea typeface="+mn-ea"/>
                <a:cs typeface="+mn-cs"/>
              </a:rPr>
              <a:t>Image of friend killed in accident </a:t>
            </a:r>
          </a:p>
          <a:p>
            <a:pPr lvl="0"/>
            <a:r>
              <a:rPr lang="en-US" sz="1200" kern="1200" dirty="0" smtClean="0">
                <a:solidFill>
                  <a:schemeClr val="tx1"/>
                </a:solidFill>
                <a:effectLst/>
                <a:latin typeface="+mn-lt"/>
                <a:ea typeface="+mn-ea"/>
                <a:cs typeface="+mn-cs"/>
              </a:rPr>
              <a:t>Image of mother dying of cancer </a:t>
            </a:r>
          </a:p>
          <a:p>
            <a:pPr lvl="0"/>
            <a:r>
              <a:rPr lang="en-US" sz="1200" kern="1200" dirty="0" smtClean="0">
                <a:solidFill>
                  <a:schemeClr val="tx1"/>
                </a:solidFill>
                <a:effectLst/>
                <a:latin typeface="+mn-lt"/>
                <a:ea typeface="+mn-ea"/>
                <a:cs typeface="+mn-cs"/>
              </a:rPr>
              <a:t>Image of father dying </a:t>
            </a:r>
          </a:p>
          <a:p>
            <a:pPr lvl="0"/>
            <a:r>
              <a:rPr lang="en-US" sz="1200" kern="1200" dirty="0" smtClean="0">
                <a:solidFill>
                  <a:schemeClr val="tx1"/>
                </a:solidFill>
                <a:effectLst/>
                <a:latin typeface="+mn-lt"/>
                <a:ea typeface="+mn-ea"/>
                <a:cs typeface="+mn-cs"/>
              </a:rPr>
              <a:t>Thought of best friend committing suicide </a:t>
            </a:r>
          </a:p>
          <a:p>
            <a:pPr lvl="0"/>
            <a:r>
              <a:rPr lang="en-US" sz="1200" kern="1200" dirty="0" smtClean="0">
                <a:solidFill>
                  <a:schemeClr val="tx1"/>
                </a:solidFill>
                <a:effectLst/>
                <a:latin typeface="+mn-lt"/>
                <a:ea typeface="+mn-ea"/>
                <a:cs typeface="+mn-cs"/>
              </a:rPr>
              <a:t>Image of best friend dead </a:t>
            </a:r>
          </a:p>
          <a:p>
            <a:pPr lvl="0"/>
            <a:r>
              <a:rPr lang="en-US" sz="1200" kern="1200" dirty="0" smtClean="0">
                <a:solidFill>
                  <a:schemeClr val="tx1"/>
                </a:solidFill>
                <a:effectLst/>
                <a:latin typeface="+mn-lt"/>
                <a:ea typeface="+mn-ea"/>
                <a:cs typeface="+mn-cs"/>
              </a:rPr>
              <a:t>Image of best friend falling off a building and dying </a:t>
            </a:r>
          </a:p>
          <a:p>
            <a:pPr lvl="0"/>
            <a:r>
              <a:rPr lang="en-US" sz="1200" kern="1200" dirty="0" smtClean="0">
                <a:solidFill>
                  <a:schemeClr val="tx1"/>
                </a:solidFill>
                <a:effectLst/>
                <a:latin typeface="+mn-lt"/>
                <a:ea typeface="+mn-ea"/>
                <a:cs typeface="+mn-cs"/>
              </a:rPr>
              <a:t>Image of my funeral or someone's I love </a:t>
            </a:r>
          </a:p>
          <a:p>
            <a:pPr lvl="0"/>
            <a:r>
              <a:rPr lang="en-US" sz="1200" kern="1200" dirty="0" smtClean="0">
                <a:solidFill>
                  <a:schemeClr val="tx1"/>
                </a:solidFill>
                <a:effectLst/>
                <a:latin typeface="+mn-lt"/>
                <a:ea typeface="+mn-ea"/>
                <a:cs typeface="+mn-cs"/>
              </a:rPr>
              <a:t>Image of my grandparents dead </a:t>
            </a:r>
          </a:p>
          <a:p>
            <a:pPr lvl="0"/>
            <a:r>
              <a:rPr lang="en-US" sz="1200" kern="1200" dirty="0" smtClean="0">
                <a:solidFill>
                  <a:schemeClr val="tx1"/>
                </a:solidFill>
                <a:effectLst/>
                <a:latin typeface="+mn-lt"/>
                <a:ea typeface="+mn-ea"/>
                <a:cs typeface="+mn-cs"/>
              </a:rPr>
              <a:t>Imagining what it would be like if my brother died </a:t>
            </a:r>
          </a:p>
          <a:p>
            <a:pPr lvl="0"/>
            <a:r>
              <a:rPr lang="en-US" sz="1200" kern="1200" dirty="0" smtClean="0">
                <a:solidFill>
                  <a:schemeClr val="tx1"/>
                </a:solidFill>
                <a:effectLst/>
                <a:latin typeface="+mn-lt"/>
                <a:ea typeface="+mn-ea"/>
                <a:cs typeface="+mn-cs"/>
              </a:rPr>
              <a:t>Image of my family being tortured in front of me </a:t>
            </a:r>
          </a:p>
          <a:p>
            <a:pPr lvl="0"/>
            <a:r>
              <a:rPr lang="en-US" sz="1200" kern="1200" dirty="0" smtClean="0">
                <a:solidFill>
                  <a:schemeClr val="tx1"/>
                </a:solidFill>
                <a:effectLst/>
                <a:latin typeface="+mn-lt"/>
                <a:ea typeface="+mn-ea"/>
                <a:cs typeface="+mn-cs"/>
              </a:rPr>
              <a:t>Image of my family being killed in car crash </a:t>
            </a:r>
          </a:p>
          <a:p>
            <a:pPr lvl="0"/>
            <a:r>
              <a:rPr lang="en-US" sz="1200" kern="1200" dirty="0" smtClean="0">
                <a:solidFill>
                  <a:schemeClr val="tx1"/>
                </a:solidFill>
                <a:effectLst/>
                <a:latin typeface="+mn-lt"/>
                <a:ea typeface="+mn-ea"/>
                <a:cs typeface="+mn-cs"/>
              </a:rPr>
              <a:t>Image of parents dying in earthquake </a:t>
            </a:r>
          </a:p>
          <a:p>
            <a:pPr lvl="0"/>
            <a:r>
              <a:rPr lang="en-US" sz="1200" kern="1200" dirty="0" smtClean="0">
                <a:solidFill>
                  <a:schemeClr val="tx1"/>
                </a:solidFill>
                <a:effectLst/>
                <a:latin typeface="+mn-lt"/>
                <a:ea typeface="+mn-ea"/>
                <a:cs typeface="+mn-cs"/>
              </a:rPr>
              <a:t>Image of my son in an avalanche </a:t>
            </a:r>
          </a:p>
          <a:p>
            <a:pPr lvl="0"/>
            <a:r>
              <a:rPr lang="en-US" sz="1200" kern="1200" dirty="0" smtClean="0">
                <a:solidFill>
                  <a:schemeClr val="tx1"/>
                </a:solidFill>
                <a:effectLst/>
                <a:latin typeface="+mn-lt"/>
                <a:ea typeface="+mn-ea"/>
                <a:cs typeface="+mn-cs"/>
              </a:rPr>
              <a:t>Thought of my boyfriend in a car accident </a:t>
            </a:r>
          </a:p>
          <a:p>
            <a:pPr lvl="0"/>
            <a:r>
              <a:rPr lang="en-US" sz="1200" kern="1200" dirty="0" smtClean="0">
                <a:solidFill>
                  <a:schemeClr val="tx1"/>
                </a:solidFill>
                <a:effectLst/>
                <a:latin typeface="+mn-lt"/>
                <a:ea typeface="+mn-ea"/>
                <a:cs typeface="+mn-cs"/>
              </a:rPr>
              <a:t>Thought of my boyfriend being in a hospital </a:t>
            </a:r>
          </a:p>
          <a:p>
            <a:pPr lvl="0"/>
            <a:r>
              <a:rPr lang="en-US" sz="1200" kern="1200" dirty="0" smtClean="0">
                <a:solidFill>
                  <a:schemeClr val="tx1"/>
                </a:solidFill>
                <a:effectLst/>
                <a:latin typeface="+mn-lt"/>
                <a:ea typeface="+mn-ea"/>
                <a:cs typeface="+mn-cs"/>
              </a:rPr>
              <a:t>Image of my sister being raped </a:t>
            </a:r>
          </a:p>
          <a:p>
            <a:pPr lvl="0"/>
            <a:r>
              <a:rPr lang="en-US" sz="1200" kern="1200" dirty="0" smtClean="0">
                <a:solidFill>
                  <a:schemeClr val="tx1"/>
                </a:solidFill>
                <a:effectLst/>
                <a:latin typeface="+mn-lt"/>
                <a:ea typeface="+mn-ea"/>
                <a:cs typeface="+mn-cs"/>
              </a:rPr>
              <a:t>Thought of my sister being murdered by her boyfriend </a:t>
            </a:r>
          </a:p>
          <a:p>
            <a:pPr lvl="0"/>
            <a:r>
              <a:rPr lang="en-US" sz="1200" kern="1200" dirty="0" smtClean="0">
                <a:solidFill>
                  <a:schemeClr val="tx1"/>
                </a:solidFill>
                <a:effectLst/>
                <a:latin typeface="+mn-lt"/>
                <a:ea typeface="+mn-ea"/>
                <a:cs typeface="+mn-cs"/>
              </a:rPr>
              <a:t>Thought that my family will die </a:t>
            </a:r>
          </a:p>
          <a:p>
            <a:pPr lvl="0"/>
            <a:r>
              <a:rPr lang="en-US" sz="1200" kern="1200" dirty="0" smtClean="0">
                <a:solidFill>
                  <a:schemeClr val="tx1"/>
                </a:solidFill>
                <a:effectLst/>
                <a:latin typeface="+mn-lt"/>
                <a:ea typeface="+mn-ea"/>
                <a:cs typeface="+mn-cs"/>
              </a:rPr>
              <a:t>Thought that my friends will die </a:t>
            </a:r>
          </a:p>
          <a:p>
            <a:pPr lvl="0"/>
            <a:r>
              <a:rPr lang="en-US" sz="1200" kern="1200" dirty="0" smtClean="0">
                <a:solidFill>
                  <a:schemeClr val="tx1"/>
                </a:solidFill>
                <a:effectLst/>
                <a:latin typeface="+mn-lt"/>
                <a:ea typeface="+mn-ea"/>
                <a:cs typeface="+mn-cs"/>
              </a:rPr>
              <a:t>Thought of my children being abducted </a:t>
            </a:r>
          </a:p>
          <a:p>
            <a:pPr lvl="0"/>
            <a:r>
              <a:rPr lang="en-US" sz="1200" kern="1200" dirty="0" smtClean="0">
                <a:solidFill>
                  <a:schemeClr val="tx1"/>
                </a:solidFill>
                <a:effectLst/>
                <a:latin typeface="+mn-lt"/>
                <a:ea typeface="+mn-ea"/>
                <a:cs typeface="+mn-cs"/>
              </a:rPr>
              <a:t>Image of baby being thrown down stairs </a:t>
            </a:r>
          </a:p>
          <a:p>
            <a:pPr lvl="0"/>
            <a:r>
              <a:rPr lang="en-US" sz="1200" kern="1200" dirty="0" smtClean="0">
                <a:solidFill>
                  <a:schemeClr val="tx1"/>
                </a:solidFill>
                <a:effectLst/>
                <a:latin typeface="+mn-lt"/>
                <a:ea typeface="+mn-ea"/>
                <a:cs typeface="+mn-cs"/>
              </a:rPr>
              <a:t>Thought of plane crashing with friends in it </a:t>
            </a:r>
          </a:p>
          <a:p>
            <a:pPr lvl="0"/>
            <a:r>
              <a:rPr lang="en-US" sz="1200" kern="1200" dirty="0" smtClean="0">
                <a:solidFill>
                  <a:schemeClr val="tx1"/>
                </a:solidFill>
                <a:effectLst/>
                <a:latin typeface="+mn-lt"/>
                <a:ea typeface="+mn-ea"/>
                <a:cs typeface="+mn-cs"/>
              </a:rPr>
              <a:t>Image of my cat being ripped apart by a dog </a:t>
            </a:r>
          </a:p>
          <a:p>
            <a:pPr lvl="0"/>
            <a:r>
              <a:rPr lang="en-US" sz="1200" kern="1200" dirty="0" smtClean="0">
                <a:solidFill>
                  <a:schemeClr val="tx1"/>
                </a:solidFill>
                <a:effectLst/>
                <a:latin typeface="+mn-lt"/>
                <a:ea typeface="+mn-ea"/>
                <a:cs typeface="+mn-cs"/>
              </a:rPr>
              <a:t>Image that my dog had to get put down or died </a:t>
            </a:r>
          </a:p>
          <a:p>
            <a:pPr lvl="0"/>
            <a:r>
              <a:rPr lang="en-US" sz="1200" kern="1200" dirty="0" smtClean="0">
                <a:solidFill>
                  <a:schemeClr val="tx1"/>
                </a:solidFill>
                <a:effectLst/>
                <a:latin typeface="+mn-lt"/>
                <a:ea typeface="+mn-ea"/>
                <a:cs typeface="+mn-cs"/>
              </a:rPr>
              <a:t>Thought that probability of my plane crashing would be minimized if a relative had such an accident </a:t>
            </a:r>
          </a:p>
          <a:p>
            <a:pPr lvl="0"/>
            <a:r>
              <a:rPr lang="en-US" sz="1200" kern="1200" dirty="0" smtClean="0">
                <a:solidFill>
                  <a:schemeClr val="tx1"/>
                </a:solidFill>
                <a:effectLst/>
                <a:latin typeface="+mn-lt"/>
                <a:ea typeface="+mn-ea"/>
                <a:cs typeface="+mn-cs"/>
              </a:rPr>
              <a:t>Fear of harm to husband and child through exposure to asbestos </a:t>
            </a:r>
          </a:p>
          <a:p>
            <a:pPr lvl="0"/>
            <a:r>
              <a:rPr lang="en-US" sz="1200" kern="1200" dirty="0" smtClean="0">
                <a:solidFill>
                  <a:schemeClr val="tx1"/>
                </a:solidFill>
                <a:effectLst/>
                <a:latin typeface="+mn-lt"/>
                <a:ea typeface="+mn-ea"/>
                <a:cs typeface="+mn-cs"/>
              </a:rPr>
              <a:t>Thinking that loved one will die because I've thought about what I'd do if they did </a:t>
            </a:r>
          </a:p>
          <a:p>
            <a:pPr lvl="0"/>
            <a:r>
              <a:rPr lang="en-US" sz="1200" kern="1200" dirty="0" smtClean="0">
                <a:solidFill>
                  <a:schemeClr val="tx1"/>
                </a:solidFill>
                <a:effectLst/>
                <a:latin typeface="+mn-lt"/>
                <a:ea typeface="+mn-ea"/>
                <a:cs typeface="+mn-cs"/>
              </a:rPr>
              <a:t>Idea that thinking of horrible things happening to a child will cause it to happen </a:t>
            </a:r>
          </a:p>
          <a:p>
            <a:pPr lvl="0"/>
            <a:r>
              <a:rPr lang="en-US" sz="1200" kern="1200" dirty="0" smtClean="0">
                <a:solidFill>
                  <a:schemeClr val="tx1"/>
                </a:solidFill>
                <a:effectLst/>
                <a:latin typeface="+mn-lt"/>
                <a:ea typeface="+mn-ea"/>
                <a:cs typeface="+mn-cs"/>
              </a:rPr>
              <a:t>Thought that something terrible will happen to family member if I ignore her </a:t>
            </a:r>
          </a:p>
          <a:p>
            <a:r>
              <a:rPr lang="en-US" sz="1200" b="1" kern="1200" dirty="0" smtClean="0">
                <a:solidFill>
                  <a:schemeClr val="tx1"/>
                </a:solidFill>
                <a:effectLst/>
                <a:latin typeface="+mn-lt"/>
                <a:ea typeface="+mn-ea"/>
                <a:cs typeface="+mn-cs"/>
              </a:rPr>
              <a:t>Thoughts of physical harm or death to self </a:t>
            </a:r>
          </a:p>
          <a:p>
            <a:r>
              <a:rPr lang="en-US" sz="1200" kern="1200" dirty="0" smtClean="0">
                <a:solidFill>
                  <a:schemeClr val="tx1"/>
                </a:solidFill>
                <a:effectLst/>
                <a:latin typeface="+mn-lt"/>
                <a:ea typeface="+mn-ea"/>
                <a:cs typeface="+mn-cs"/>
              </a:rPr>
              <a:t>Thinking of dying and then going to funeral to see who would attend </a:t>
            </a:r>
          </a:p>
          <a:p>
            <a:r>
              <a:rPr lang="en-US" sz="1200" kern="1200" dirty="0" smtClean="0">
                <a:solidFill>
                  <a:schemeClr val="tx1"/>
                </a:solidFill>
                <a:effectLst/>
                <a:latin typeface="+mn-lt"/>
                <a:ea typeface="+mn-ea"/>
                <a:cs typeface="+mn-cs"/>
              </a:rPr>
              <a:t>Thought of the effect of my death on others around me </a:t>
            </a:r>
          </a:p>
          <a:p>
            <a:r>
              <a:rPr lang="en-US" sz="1200" kern="1200" dirty="0" smtClean="0">
                <a:solidFill>
                  <a:schemeClr val="tx1"/>
                </a:solidFill>
                <a:effectLst/>
                <a:latin typeface="+mn-lt"/>
                <a:ea typeface="+mn-ea"/>
                <a:cs typeface="+mn-cs"/>
              </a:rPr>
              <a:t>Thought of being murdered </a:t>
            </a:r>
          </a:p>
          <a:p>
            <a:r>
              <a:rPr lang="en-US" sz="1200" kern="1200" dirty="0" smtClean="0">
                <a:solidFill>
                  <a:schemeClr val="tx1"/>
                </a:solidFill>
                <a:effectLst/>
                <a:latin typeface="+mn-lt"/>
                <a:ea typeface="+mn-ea"/>
                <a:cs typeface="+mn-cs"/>
              </a:rPr>
              <a:t>Thought of being raped </a:t>
            </a:r>
          </a:p>
          <a:p>
            <a:r>
              <a:rPr lang="en-US" sz="1200" kern="1200" dirty="0" smtClean="0">
                <a:solidFill>
                  <a:schemeClr val="tx1"/>
                </a:solidFill>
                <a:effectLst/>
                <a:latin typeface="+mn-lt"/>
                <a:ea typeface="+mn-ea"/>
                <a:cs typeface="+mn-cs"/>
              </a:rPr>
              <a:t>Image of being eaten by shark </a:t>
            </a:r>
          </a:p>
          <a:p>
            <a:r>
              <a:rPr lang="en-US" sz="1200" kern="1200" dirty="0" smtClean="0">
                <a:solidFill>
                  <a:schemeClr val="tx1"/>
                </a:solidFill>
                <a:effectLst/>
                <a:latin typeface="+mn-lt"/>
                <a:ea typeface="+mn-ea"/>
                <a:cs typeface="+mn-cs"/>
              </a:rPr>
              <a:t>Thought of being poked in eye by an umbrella </a:t>
            </a:r>
          </a:p>
          <a:p>
            <a:r>
              <a:rPr lang="en-US" sz="1200" kern="1200" dirty="0" smtClean="0">
                <a:solidFill>
                  <a:schemeClr val="tx1"/>
                </a:solidFill>
                <a:effectLst/>
                <a:latin typeface="+mn-lt"/>
                <a:ea typeface="+mn-ea"/>
                <a:cs typeface="+mn-cs"/>
              </a:rPr>
              <a:t>Image of objects flying into my eye </a:t>
            </a:r>
          </a:p>
          <a:p>
            <a:r>
              <a:rPr lang="en-US" sz="1200" kern="1200" dirty="0" smtClean="0">
                <a:solidFill>
                  <a:schemeClr val="tx1"/>
                </a:solidFill>
                <a:effectLst/>
                <a:latin typeface="+mn-lt"/>
                <a:ea typeface="+mn-ea"/>
                <a:cs typeface="+mn-cs"/>
              </a:rPr>
              <a:t>Thought of someone following me at night </a:t>
            </a:r>
          </a:p>
          <a:p>
            <a:r>
              <a:rPr lang="en-US" sz="1200" kern="1200" dirty="0" smtClean="0">
                <a:solidFill>
                  <a:schemeClr val="tx1"/>
                </a:solidFill>
                <a:effectLst/>
                <a:latin typeface="+mn-lt"/>
                <a:ea typeface="+mn-ea"/>
                <a:cs typeface="+mn-cs"/>
              </a:rPr>
              <a:t>Image that I got run over </a:t>
            </a:r>
          </a:p>
          <a:p>
            <a:r>
              <a:rPr lang="en-US" sz="1200" kern="1200" dirty="0" smtClean="0">
                <a:solidFill>
                  <a:schemeClr val="tx1"/>
                </a:solidFill>
                <a:effectLst/>
                <a:latin typeface="+mn-lt"/>
                <a:ea typeface="+mn-ea"/>
                <a:cs typeface="+mn-cs"/>
              </a:rPr>
              <a:t>Thought of having a car accident </a:t>
            </a:r>
          </a:p>
          <a:p>
            <a:r>
              <a:rPr lang="en-US" sz="1200" kern="1200" dirty="0" smtClean="0">
                <a:solidFill>
                  <a:schemeClr val="tx1"/>
                </a:solidFill>
                <a:effectLst/>
                <a:latin typeface="+mn-lt"/>
                <a:ea typeface="+mn-ea"/>
                <a:cs typeface="+mn-cs"/>
              </a:rPr>
              <a:t>Thought of someone attacking me while I'm walking alone </a:t>
            </a:r>
          </a:p>
          <a:p>
            <a:r>
              <a:rPr lang="en-US" sz="1200" kern="1200" dirty="0" smtClean="0">
                <a:solidFill>
                  <a:schemeClr val="tx1"/>
                </a:solidFill>
                <a:effectLst/>
                <a:latin typeface="+mn-lt"/>
                <a:ea typeface="+mn-ea"/>
                <a:cs typeface="+mn-cs"/>
              </a:rPr>
              <a:t>Thought of being attacked at night </a:t>
            </a:r>
          </a:p>
          <a:p>
            <a:r>
              <a:rPr lang="en-US" sz="1200" kern="1200" dirty="0" smtClean="0">
                <a:solidFill>
                  <a:schemeClr val="tx1"/>
                </a:solidFill>
                <a:effectLst/>
                <a:latin typeface="+mn-lt"/>
                <a:ea typeface="+mn-ea"/>
                <a:cs typeface="+mn-cs"/>
              </a:rPr>
              <a:t>Thought of knives slitting my throat </a:t>
            </a:r>
          </a:p>
          <a:p>
            <a:r>
              <a:rPr lang="en-US" sz="1200" kern="1200" dirty="0" smtClean="0">
                <a:solidFill>
                  <a:schemeClr val="tx1"/>
                </a:solidFill>
                <a:effectLst/>
                <a:latin typeface="+mn-lt"/>
                <a:ea typeface="+mn-ea"/>
                <a:cs typeface="+mn-cs"/>
              </a:rPr>
              <a:t>Thought of myself dying suddenly </a:t>
            </a:r>
          </a:p>
          <a:p>
            <a:r>
              <a:rPr lang="en-US" sz="1200" kern="1200" dirty="0" smtClean="0">
                <a:solidFill>
                  <a:schemeClr val="tx1"/>
                </a:solidFill>
                <a:effectLst/>
                <a:latin typeface="+mn-lt"/>
                <a:ea typeface="+mn-ea"/>
                <a:cs typeface="+mn-cs"/>
              </a:rPr>
              <a:t>Thought of being trapped in a car under water </a:t>
            </a:r>
          </a:p>
          <a:p>
            <a:r>
              <a:rPr lang="en-US" sz="1200" kern="1200" dirty="0" smtClean="0">
                <a:solidFill>
                  <a:schemeClr val="tx1"/>
                </a:solidFill>
                <a:effectLst/>
                <a:latin typeface="+mn-lt"/>
                <a:ea typeface="+mn-ea"/>
                <a:cs typeface="+mn-cs"/>
              </a:rPr>
              <a:t>Thought of car bursting into flames while I am driving </a:t>
            </a:r>
          </a:p>
          <a:p>
            <a:r>
              <a:rPr lang="en-US" sz="1200" kern="1200" dirty="0" smtClean="0">
                <a:solidFill>
                  <a:schemeClr val="tx1"/>
                </a:solidFill>
                <a:effectLst/>
                <a:latin typeface="+mn-lt"/>
                <a:ea typeface="+mn-ea"/>
                <a:cs typeface="+mn-cs"/>
              </a:rPr>
              <a:t>Thought of suffocating from sheets falling down on me </a:t>
            </a:r>
          </a:p>
          <a:p>
            <a:r>
              <a:rPr lang="en-US" sz="1200" kern="1200" dirty="0" smtClean="0">
                <a:solidFill>
                  <a:schemeClr val="tx1"/>
                </a:solidFill>
                <a:effectLst/>
                <a:latin typeface="+mn-lt"/>
                <a:ea typeface="+mn-ea"/>
                <a:cs typeface="+mn-cs"/>
              </a:rPr>
              <a:t>Image of tripping at top of steps and falling </a:t>
            </a:r>
          </a:p>
          <a:p>
            <a:r>
              <a:rPr lang="en-US" sz="1200" kern="1200" dirty="0" smtClean="0">
                <a:solidFill>
                  <a:schemeClr val="tx1"/>
                </a:solidFill>
                <a:effectLst/>
                <a:latin typeface="+mn-lt"/>
                <a:ea typeface="+mn-ea"/>
                <a:cs typeface="+mn-cs"/>
              </a:rPr>
              <a:t>Thought of being in a car accident with brothers </a:t>
            </a:r>
          </a:p>
          <a:p>
            <a:r>
              <a:rPr lang="en-US" sz="1200" kern="1200" dirty="0" smtClean="0">
                <a:solidFill>
                  <a:schemeClr val="tx1"/>
                </a:solidFill>
                <a:effectLst/>
                <a:latin typeface="+mn-lt"/>
                <a:ea typeface="+mn-ea"/>
                <a:cs typeface="+mn-cs"/>
              </a:rPr>
              <a:t>Thought of being attacked by stranger </a:t>
            </a:r>
          </a:p>
          <a:p>
            <a:r>
              <a:rPr lang="en-US" sz="1200" kern="1200" dirty="0" smtClean="0">
                <a:solidFill>
                  <a:schemeClr val="tx1"/>
                </a:solidFill>
                <a:effectLst/>
                <a:latin typeface="+mn-lt"/>
                <a:ea typeface="+mn-ea"/>
                <a:cs typeface="+mn-cs"/>
              </a:rPr>
              <a:t>Thought of plane I'm on crashing </a:t>
            </a:r>
          </a:p>
          <a:p>
            <a:r>
              <a:rPr lang="en-US" sz="1200" kern="1200" dirty="0" smtClean="0">
                <a:solidFill>
                  <a:schemeClr val="tx1"/>
                </a:solidFill>
                <a:effectLst/>
                <a:latin typeface="+mn-lt"/>
                <a:ea typeface="+mn-ea"/>
                <a:cs typeface="+mn-cs"/>
              </a:rPr>
              <a:t>Thought of getting strangled </a:t>
            </a:r>
          </a:p>
          <a:p>
            <a:r>
              <a:rPr lang="en-US" sz="1200" b="1" kern="1200" dirty="0" smtClean="0">
                <a:solidFill>
                  <a:schemeClr val="tx1"/>
                </a:solidFill>
                <a:effectLst/>
                <a:latin typeface="+mn-lt"/>
                <a:ea typeface="+mn-ea"/>
                <a:cs typeface="+mn-cs"/>
              </a:rPr>
              <a:t>Being contaminated </a:t>
            </a:r>
          </a:p>
          <a:p>
            <a:r>
              <a:rPr lang="en-US" sz="1200" kern="1200" dirty="0" smtClean="0">
                <a:solidFill>
                  <a:schemeClr val="tx1"/>
                </a:solidFill>
                <a:effectLst/>
                <a:latin typeface="+mn-lt"/>
                <a:ea typeface="+mn-ea"/>
                <a:cs typeface="+mn-cs"/>
              </a:rPr>
              <a:t>Thought of catching a disease from public pools </a:t>
            </a:r>
          </a:p>
          <a:p>
            <a:r>
              <a:rPr lang="en-US" sz="1200" kern="1200" dirty="0" smtClean="0">
                <a:solidFill>
                  <a:schemeClr val="tx1"/>
                </a:solidFill>
                <a:effectLst/>
                <a:latin typeface="+mn-lt"/>
                <a:ea typeface="+mn-ea"/>
                <a:cs typeface="+mn-cs"/>
              </a:rPr>
              <a:t>Thought of catching diseases from various places </a:t>
            </a:r>
          </a:p>
          <a:p>
            <a:r>
              <a:rPr lang="en-US" sz="1200" kern="1200" dirty="0" smtClean="0">
                <a:solidFill>
                  <a:schemeClr val="tx1"/>
                </a:solidFill>
                <a:effectLst/>
                <a:latin typeface="+mn-lt"/>
                <a:ea typeface="+mn-ea"/>
                <a:cs typeface="+mn-cs"/>
              </a:rPr>
              <a:t>Thought of having a disease </a:t>
            </a:r>
          </a:p>
          <a:p>
            <a:r>
              <a:rPr lang="en-US" sz="1200" kern="1200" dirty="0" smtClean="0">
                <a:solidFill>
                  <a:schemeClr val="tx1"/>
                </a:solidFill>
                <a:effectLst/>
                <a:latin typeface="+mn-lt"/>
                <a:ea typeface="+mn-ea"/>
                <a:cs typeface="+mn-cs"/>
              </a:rPr>
              <a:t>Thought that use of public bathrooms will cause me harm </a:t>
            </a:r>
          </a:p>
          <a:p>
            <a:r>
              <a:rPr lang="en-US" sz="1200" kern="1200" dirty="0" smtClean="0">
                <a:solidFill>
                  <a:schemeClr val="tx1"/>
                </a:solidFill>
                <a:effectLst/>
                <a:latin typeface="+mn-lt"/>
                <a:ea typeface="+mn-ea"/>
                <a:cs typeface="+mn-cs"/>
              </a:rPr>
              <a:t>Thoughts I may have caught a disease from touching toilet seat </a:t>
            </a:r>
          </a:p>
          <a:p>
            <a:r>
              <a:rPr lang="en-US" sz="1200" kern="1200" dirty="0" smtClean="0">
                <a:solidFill>
                  <a:schemeClr val="tx1"/>
                </a:solidFill>
                <a:effectLst/>
                <a:latin typeface="+mn-lt"/>
                <a:ea typeface="+mn-ea"/>
                <a:cs typeface="+mn-cs"/>
              </a:rPr>
              <a:t>Thought of dirt that is always on my hand </a:t>
            </a:r>
          </a:p>
          <a:p>
            <a:r>
              <a:rPr lang="en-US" sz="1200" kern="1200" dirty="0" smtClean="0">
                <a:solidFill>
                  <a:schemeClr val="tx1"/>
                </a:solidFill>
                <a:effectLst/>
                <a:latin typeface="+mn-lt"/>
                <a:ea typeface="+mn-ea"/>
                <a:cs typeface="+mn-cs"/>
              </a:rPr>
              <a:t>Thought of contracting a disease from contact with a sick person </a:t>
            </a:r>
          </a:p>
          <a:p>
            <a:r>
              <a:rPr lang="en-US" sz="1200" kern="1200" dirty="0" smtClean="0">
                <a:solidFill>
                  <a:schemeClr val="tx1"/>
                </a:solidFill>
                <a:effectLst/>
                <a:latin typeface="+mn-lt"/>
                <a:ea typeface="+mn-ea"/>
                <a:cs typeface="+mn-cs"/>
              </a:rPr>
              <a:t>Thought of hands being contaminated after using toilet </a:t>
            </a:r>
          </a:p>
          <a:p>
            <a:r>
              <a:rPr lang="en-US" sz="1200" kern="1200" dirty="0" smtClean="0">
                <a:solidFill>
                  <a:schemeClr val="tx1"/>
                </a:solidFill>
                <a:effectLst/>
                <a:latin typeface="+mn-lt"/>
                <a:ea typeface="+mn-ea"/>
                <a:cs typeface="+mn-cs"/>
              </a:rPr>
              <a:t>Thought of harm to self through exposure to asbestos </a:t>
            </a:r>
          </a:p>
          <a:p>
            <a:r>
              <a:rPr lang="en-US" sz="1200" b="1" kern="1200" dirty="0" smtClean="0">
                <a:solidFill>
                  <a:schemeClr val="tx1"/>
                </a:solidFill>
                <a:effectLst/>
                <a:latin typeface="+mn-lt"/>
                <a:ea typeface="+mn-ea"/>
                <a:cs typeface="+mn-cs"/>
              </a:rPr>
              <a:t>Causing social difficulties through impulsive actions </a:t>
            </a:r>
          </a:p>
          <a:p>
            <a:pPr lvl="0"/>
            <a:r>
              <a:rPr lang="en-US" sz="1200" kern="1200" dirty="0" smtClean="0">
                <a:solidFill>
                  <a:schemeClr val="tx1"/>
                </a:solidFill>
                <a:effectLst/>
                <a:latin typeface="+mn-lt"/>
                <a:ea typeface="+mn-ea"/>
                <a:cs typeface="+mn-cs"/>
              </a:rPr>
              <a:t>Idea of insulting/abusing family/friends </a:t>
            </a:r>
          </a:p>
          <a:p>
            <a:pPr lvl="0"/>
            <a:r>
              <a:rPr lang="en-US" sz="1200" kern="1200" dirty="0" smtClean="0">
                <a:solidFill>
                  <a:schemeClr val="tx1"/>
                </a:solidFill>
                <a:effectLst/>
                <a:latin typeface="+mn-lt"/>
                <a:ea typeface="+mn-ea"/>
                <a:cs typeface="+mn-cs"/>
              </a:rPr>
              <a:t>Urge to insult friend for no apparent reason </a:t>
            </a:r>
          </a:p>
          <a:p>
            <a:pPr lvl="0"/>
            <a:r>
              <a:rPr lang="en-US" sz="1200" kern="1200" dirty="0" smtClean="0">
                <a:solidFill>
                  <a:schemeClr val="tx1"/>
                </a:solidFill>
                <a:effectLst/>
                <a:latin typeface="+mn-lt"/>
                <a:ea typeface="+mn-ea"/>
                <a:cs typeface="+mn-cs"/>
              </a:rPr>
              <a:t>Thought of saying something rude/insulting </a:t>
            </a:r>
          </a:p>
          <a:p>
            <a:pPr lvl="0"/>
            <a:r>
              <a:rPr lang="en-US" sz="1200" kern="1200" dirty="0" smtClean="0">
                <a:solidFill>
                  <a:schemeClr val="tx1"/>
                </a:solidFill>
                <a:effectLst/>
                <a:latin typeface="+mn-lt"/>
                <a:ea typeface="+mn-ea"/>
                <a:cs typeface="+mn-cs"/>
              </a:rPr>
              <a:t>Thought of being rude in front of friends </a:t>
            </a:r>
          </a:p>
          <a:p>
            <a:pPr lvl="0"/>
            <a:r>
              <a:rPr lang="en-US" sz="1200" kern="1200" dirty="0" smtClean="0">
                <a:solidFill>
                  <a:schemeClr val="tx1"/>
                </a:solidFill>
                <a:effectLst/>
                <a:latin typeface="+mn-lt"/>
                <a:ea typeface="+mn-ea"/>
                <a:cs typeface="+mn-cs"/>
              </a:rPr>
              <a:t>Thought of swearing rudely at my family </a:t>
            </a:r>
          </a:p>
          <a:p>
            <a:pPr lvl="0"/>
            <a:r>
              <a:rPr lang="en-US" sz="1200" kern="1200" dirty="0" smtClean="0">
                <a:solidFill>
                  <a:schemeClr val="tx1"/>
                </a:solidFill>
                <a:effectLst/>
                <a:latin typeface="+mn-lt"/>
                <a:ea typeface="+mn-ea"/>
                <a:cs typeface="+mn-cs"/>
              </a:rPr>
              <a:t>Image of screaming at my relatives </a:t>
            </a:r>
          </a:p>
          <a:p>
            <a:pPr lvl="0"/>
            <a:r>
              <a:rPr lang="en-US" sz="1200" kern="1200" dirty="0" smtClean="0">
                <a:solidFill>
                  <a:schemeClr val="tx1"/>
                </a:solidFill>
                <a:effectLst/>
                <a:latin typeface="+mn-lt"/>
                <a:ea typeface="+mn-ea"/>
                <a:cs typeface="+mn-cs"/>
              </a:rPr>
              <a:t>Impulse to say something hurtful </a:t>
            </a:r>
          </a:p>
          <a:p>
            <a:pPr lvl="0"/>
            <a:r>
              <a:rPr lang="en-US" sz="1200" kern="1200" dirty="0" smtClean="0">
                <a:solidFill>
                  <a:schemeClr val="tx1"/>
                </a:solidFill>
                <a:effectLst/>
                <a:latin typeface="+mn-lt"/>
                <a:ea typeface="+mn-ea"/>
                <a:cs typeface="+mn-cs"/>
              </a:rPr>
              <a:t>Thought of swearing/yelling at my boss </a:t>
            </a:r>
          </a:p>
          <a:p>
            <a:pPr lvl="0"/>
            <a:r>
              <a:rPr lang="en-US" sz="1200" kern="1200" dirty="0" smtClean="0">
                <a:solidFill>
                  <a:schemeClr val="tx1"/>
                </a:solidFill>
                <a:effectLst/>
                <a:latin typeface="+mn-lt"/>
                <a:ea typeface="+mn-ea"/>
                <a:cs typeface="+mn-cs"/>
              </a:rPr>
              <a:t>Thought I might have ruined a relationship with a friend </a:t>
            </a:r>
          </a:p>
          <a:p>
            <a:pPr lvl="0"/>
            <a:r>
              <a:rPr lang="en-US" sz="1200" kern="1200" dirty="0" smtClean="0">
                <a:solidFill>
                  <a:schemeClr val="tx1"/>
                </a:solidFill>
                <a:effectLst/>
                <a:latin typeface="+mn-lt"/>
                <a:ea typeface="+mn-ea"/>
                <a:cs typeface="+mn-cs"/>
              </a:rPr>
              <a:t>Impulse to call my girlfriend and break up </a:t>
            </a:r>
          </a:p>
          <a:p>
            <a:pPr lvl="0"/>
            <a:r>
              <a:rPr lang="en-US" sz="1200" kern="1200" dirty="0" smtClean="0">
                <a:solidFill>
                  <a:schemeClr val="tx1"/>
                </a:solidFill>
                <a:effectLst/>
                <a:latin typeface="+mn-lt"/>
                <a:ea typeface="+mn-ea"/>
                <a:cs typeface="+mn-cs"/>
              </a:rPr>
              <a:t>Thoughts of doing something embarrassing in public by accident, like forgetting to wear a top </a:t>
            </a:r>
          </a:p>
          <a:p>
            <a:pPr lvl="0"/>
            <a:r>
              <a:rPr lang="en-US" sz="1200" kern="1200" dirty="0" smtClean="0">
                <a:solidFill>
                  <a:schemeClr val="tx1"/>
                </a:solidFill>
                <a:effectLst/>
                <a:latin typeface="+mn-lt"/>
                <a:ea typeface="+mn-ea"/>
                <a:cs typeface="+mn-cs"/>
              </a:rPr>
              <a:t>Impulse to say something nasty and damning to someone </a:t>
            </a:r>
          </a:p>
          <a:p>
            <a:pPr lvl="0"/>
            <a:r>
              <a:rPr lang="en-US" sz="1200" kern="1200" dirty="0" smtClean="0">
                <a:solidFill>
                  <a:schemeClr val="tx1"/>
                </a:solidFill>
                <a:effectLst/>
                <a:latin typeface="+mn-lt"/>
                <a:ea typeface="+mn-ea"/>
                <a:cs typeface="+mn-cs"/>
              </a:rPr>
              <a:t>Impulse to push people away in a crowd </a:t>
            </a:r>
          </a:p>
          <a:p>
            <a:pPr lvl="0"/>
            <a:r>
              <a:rPr lang="en-US" sz="1200" kern="1200" dirty="0" smtClean="0">
                <a:solidFill>
                  <a:schemeClr val="tx1"/>
                </a:solidFill>
                <a:effectLst/>
                <a:latin typeface="+mn-lt"/>
                <a:ea typeface="+mn-ea"/>
                <a:cs typeface="+mn-cs"/>
              </a:rPr>
              <a:t>Impulse to shout at and abuse someone </a:t>
            </a:r>
          </a:p>
          <a:p>
            <a:pPr lvl="0"/>
            <a:r>
              <a:rPr lang="en-US" sz="1200" kern="1200" dirty="0" smtClean="0">
                <a:solidFill>
                  <a:schemeClr val="tx1"/>
                </a:solidFill>
                <a:effectLst/>
                <a:latin typeface="+mn-lt"/>
                <a:ea typeface="+mn-ea"/>
                <a:cs typeface="+mn-cs"/>
              </a:rPr>
              <a:t>Impulse to say rude things to people </a:t>
            </a:r>
          </a:p>
          <a:p>
            <a:pPr lvl="0"/>
            <a:r>
              <a:rPr lang="en-US" sz="1200" kern="1200" dirty="0" smtClean="0">
                <a:solidFill>
                  <a:schemeClr val="tx1"/>
                </a:solidFill>
                <a:effectLst/>
                <a:latin typeface="+mn-lt"/>
                <a:ea typeface="+mn-ea"/>
                <a:cs typeface="+mn-cs"/>
              </a:rPr>
              <a:t>Impulse to say inappropriate things </a:t>
            </a:r>
          </a:p>
          <a:p>
            <a:pPr lvl="0"/>
            <a:r>
              <a:rPr lang="en-US" sz="1200" kern="1200" dirty="0" smtClean="0">
                <a:solidFill>
                  <a:schemeClr val="tx1"/>
                </a:solidFill>
                <a:effectLst/>
                <a:latin typeface="+mn-lt"/>
                <a:ea typeface="+mn-ea"/>
                <a:cs typeface="+mn-cs"/>
              </a:rPr>
              <a:t>Impulse to do something shameful or terrible </a:t>
            </a:r>
          </a:p>
          <a:p>
            <a:pPr lvl="0"/>
            <a:r>
              <a:rPr lang="en-US" sz="1200" kern="1200" dirty="0" smtClean="0">
                <a:solidFill>
                  <a:schemeClr val="tx1"/>
                </a:solidFill>
                <a:effectLst/>
                <a:latin typeface="+mn-lt"/>
                <a:ea typeface="+mn-ea"/>
                <a:cs typeface="+mn-cs"/>
              </a:rPr>
              <a:t>Idea of blaming coworker for my own mistakes </a:t>
            </a:r>
          </a:p>
          <a:p>
            <a:r>
              <a:rPr lang="en-US" sz="1200" b="1" kern="1200" dirty="0" smtClean="0">
                <a:solidFill>
                  <a:schemeClr val="tx1"/>
                </a:solidFill>
                <a:effectLst/>
                <a:latin typeface="+mn-lt"/>
                <a:ea typeface="+mn-ea"/>
                <a:cs typeface="+mn-cs"/>
              </a:rPr>
              <a:t>Doubts about safety at home and In car </a:t>
            </a:r>
          </a:p>
          <a:p>
            <a:r>
              <a:rPr lang="en-US" sz="1200" kern="1200" dirty="0" smtClean="0">
                <a:solidFill>
                  <a:schemeClr val="tx1"/>
                </a:solidFill>
                <a:effectLst/>
                <a:latin typeface="+mn-lt"/>
                <a:ea typeface="+mn-ea"/>
                <a:cs typeface="+mn-cs"/>
              </a:rPr>
              <a:t>Thought that I left door unlocked </a:t>
            </a:r>
          </a:p>
          <a:p>
            <a:r>
              <a:rPr lang="en-US" sz="1200" kern="1200" dirty="0" smtClean="0">
                <a:solidFill>
                  <a:schemeClr val="tx1"/>
                </a:solidFill>
                <a:effectLst/>
                <a:latin typeface="+mn-lt"/>
                <a:ea typeface="+mn-ea"/>
                <a:cs typeface="+mn-cs"/>
              </a:rPr>
              <a:t>Thought that I haven't locked the house up properly </a:t>
            </a:r>
          </a:p>
          <a:p>
            <a:r>
              <a:rPr lang="en-US" sz="1200" kern="1200" dirty="0" smtClean="0">
                <a:solidFill>
                  <a:schemeClr val="tx1"/>
                </a:solidFill>
                <a:effectLst/>
                <a:latin typeface="+mn-lt"/>
                <a:ea typeface="+mn-ea"/>
                <a:cs typeface="+mn-cs"/>
              </a:rPr>
              <a:t>Thought of my house getting broken into while I'm not home </a:t>
            </a:r>
          </a:p>
          <a:p>
            <a:r>
              <a:rPr lang="en-US" sz="1200" kern="1200" dirty="0" smtClean="0">
                <a:solidFill>
                  <a:schemeClr val="tx1"/>
                </a:solidFill>
                <a:effectLst/>
                <a:latin typeface="+mn-lt"/>
                <a:ea typeface="+mn-ea"/>
                <a:cs typeface="+mn-cs"/>
              </a:rPr>
              <a:t>Thought that I left appliance on and caused a fire </a:t>
            </a:r>
          </a:p>
          <a:p>
            <a:r>
              <a:rPr lang="en-US" sz="1200" kern="1200" dirty="0" smtClean="0">
                <a:solidFill>
                  <a:schemeClr val="tx1"/>
                </a:solidFill>
                <a:effectLst/>
                <a:latin typeface="+mn-lt"/>
                <a:ea typeface="+mn-ea"/>
                <a:cs typeface="+mn-cs"/>
              </a:rPr>
              <a:t>Thought that I left iron on </a:t>
            </a:r>
          </a:p>
          <a:p>
            <a:r>
              <a:rPr lang="en-US" sz="1200" kern="1200" dirty="0" smtClean="0">
                <a:solidFill>
                  <a:schemeClr val="tx1"/>
                </a:solidFill>
                <a:effectLst/>
                <a:latin typeface="+mn-lt"/>
                <a:ea typeface="+mn-ea"/>
                <a:cs typeface="+mn-cs"/>
              </a:rPr>
              <a:t>Thought of leaving my crimper on the carpet and forgetting to pull out plug </a:t>
            </a:r>
          </a:p>
          <a:p>
            <a:r>
              <a:rPr lang="en-US" sz="1200" kern="1200" dirty="0" smtClean="0">
                <a:solidFill>
                  <a:schemeClr val="tx1"/>
                </a:solidFill>
                <a:effectLst/>
                <a:latin typeface="+mn-lt"/>
                <a:ea typeface="+mn-ea"/>
                <a:cs typeface="+mn-cs"/>
              </a:rPr>
              <a:t>Thought of electrical appliances catching fire while I'm not home </a:t>
            </a:r>
          </a:p>
          <a:p>
            <a:r>
              <a:rPr lang="en-US" sz="1200" kern="1200" dirty="0" smtClean="0">
                <a:solidFill>
                  <a:schemeClr val="tx1"/>
                </a:solidFill>
                <a:effectLst/>
                <a:latin typeface="+mn-lt"/>
                <a:ea typeface="+mn-ea"/>
                <a:cs typeface="+mn-cs"/>
              </a:rPr>
              <a:t>Thought of having left heater and stove on and causing a fire </a:t>
            </a:r>
          </a:p>
          <a:p>
            <a:r>
              <a:rPr lang="en-US" sz="1200" kern="1200" dirty="0" smtClean="0">
                <a:solidFill>
                  <a:schemeClr val="tx1"/>
                </a:solidFill>
                <a:effectLst/>
                <a:latin typeface="+mn-lt"/>
                <a:ea typeface="+mn-ea"/>
                <a:cs typeface="+mn-cs"/>
              </a:rPr>
              <a:t>Thought that my house has burned down and I've lost everything I own </a:t>
            </a:r>
          </a:p>
          <a:p>
            <a:r>
              <a:rPr lang="en-US" sz="1200" kern="1200" dirty="0" smtClean="0">
                <a:solidFill>
                  <a:schemeClr val="tx1"/>
                </a:solidFill>
                <a:effectLst/>
                <a:latin typeface="+mn-lt"/>
                <a:ea typeface="+mn-ea"/>
                <a:cs typeface="+mn-cs"/>
              </a:rPr>
              <a:t>Thoughts that I didn't correctly put out an open fire </a:t>
            </a:r>
          </a:p>
          <a:p>
            <a:r>
              <a:rPr lang="en-US" sz="1200" kern="1200" dirty="0" smtClean="0">
                <a:solidFill>
                  <a:schemeClr val="tx1"/>
                </a:solidFill>
                <a:effectLst/>
                <a:latin typeface="+mn-lt"/>
                <a:ea typeface="+mn-ea"/>
                <a:cs typeface="+mn-cs"/>
              </a:rPr>
              <a:t>Thoughts I've left something on or unlocked </a:t>
            </a:r>
          </a:p>
          <a:p>
            <a:r>
              <a:rPr lang="en-US" sz="1200" kern="1200" dirty="0" smtClean="0">
                <a:solidFill>
                  <a:schemeClr val="tx1"/>
                </a:solidFill>
                <a:effectLst/>
                <a:latin typeface="+mn-lt"/>
                <a:ea typeface="+mn-ea"/>
                <a:cs typeface="+mn-cs"/>
              </a:rPr>
              <a:t>Thought that I have left the electric blanket on </a:t>
            </a:r>
          </a:p>
          <a:p>
            <a:r>
              <a:rPr lang="en-US" sz="1200" kern="1200" dirty="0" smtClean="0">
                <a:solidFill>
                  <a:schemeClr val="tx1"/>
                </a:solidFill>
                <a:effectLst/>
                <a:latin typeface="+mn-lt"/>
                <a:ea typeface="+mn-ea"/>
                <a:cs typeface="+mn-cs"/>
              </a:rPr>
              <a:t>Thought that I have left car unlocked </a:t>
            </a:r>
          </a:p>
          <a:p>
            <a:r>
              <a:rPr lang="en-US" sz="1200" kern="1200" dirty="0" smtClean="0">
                <a:solidFill>
                  <a:schemeClr val="tx1"/>
                </a:solidFill>
                <a:effectLst/>
                <a:latin typeface="+mn-lt"/>
                <a:ea typeface="+mn-ea"/>
                <a:cs typeface="+mn-cs"/>
              </a:rPr>
              <a:t>Thought that I haven't put my hand brake on properly and my car will crash into traffic while I'm away </a:t>
            </a:r>
          </a:p>
          <a:p>
            <a:r>
              <a:rPr lang="en-US" sz="1200" kern="1200" dirty="0" smtClean="0">
                <a:solidFill>
                  <a:schemeClr val="tx1"/>
                </a:solidFill>
                <a:effectLst/>
                <a:latin typeface="+mn-lt"/>
                <a:ea typeface="+mn-ea"/>
                <a:cs typeface="+mn-cs"/>
              </a:rPr>
              <a:t>Thought that I lost my car key and caused the car to get stolen </a:t>
            </a:r>
          </a:p>
          <a:p>
            <a:r>
              <a:rPr lang="en-US" sz="1200" kern="1200" dirty="0" smtClean="0">
                <a:solidFill>
                  <a:schemeClr val="tx1"/>
                </a:solidFill>
                <a:effectLst/>
                <a:latin typeface="+mn-lt"/>
                <a:ea typeface="+mn-ea"/>
                <a:cs typeface="+mn-cs"/>
              </a:rPr>
              <a:t>Thought that I forgot to pay for parking </a:t>
            </a:r>
          </a:p>
          <a:p>
            <a:r>
              <a:rPr lang="en-US" sz="1200" kern="1200" dirty="0" smtClean="0">
                <a:solidFill>
                  <a:schemeClr val="tx1"/>
                </a:solidFill>
                <a:effectLst/>
                <a:latin typeface="+mn-lt"/>
                <a:ea typeface="+mn-ea"/>
                <a:cs typeface="+mn-cs"/>
              </a:rPr>
              <a:t>Thought that someone will break in and hurt self or family </a:t>
            </a:r>
          </a:p>
          <a:p>
            <a:r>
              <a:rPr lang="en-US" sz="1200" kern="1200" dirty="0" smtClean="0">
                <a:solidFill>
                  <a:schemeClr val="tx1"/>
                </a:solidFill>
                <a:effectLst/>
                <a:latin typeface="+mn-lt"/>
                <a:ea typeface="+mn-ea"/>
                <a:cs typeface="+mn-cs"/>
              </a:rPr>
              <a:t>Thought that I left car lights on </a:t>
            </a:r>
          </a:p>
          <a:p>
            <a:r>
              <a:rPr lang="en-US" sz="1200" b="1" kern="1200" dirty="0" smtClean="0">
                <a:solidFill>
                  <a:schemeClr val="tx1"/>
                </a:solidFill>
                <a:effectLst/>
                <a:latin typeface="+mn-lt"/>
                <a:ea typeface="+mn-ea"/>
                <a:cs typeface="+mn-cs"/>
              </a:rPr>
              <a:t>Deviation from moral codes (intentional or non intentional) </a:t>
            </a:r>
          </a:p>
          <a:p>
            <a:pPr lvl="0"/>
            <a:r>
              <a:rPr lang="en-US" sz="1200" kern="1200" dirty="0" smtClean="0">
                <a:solidFill>
                  <a:schemeClr val="tx1"/>
                </a:solidFill>
                <a:effectLst/>
                <a:latin typeface="+mn-lt"/>
                <a:ea typeface="+mn-ea"/>
                <a:cs typeface="+mn-cs"/>
              </a:rPr>
              <a:t>Thought of doing something bad </a:t>
            </a:r>
          </a:p>
          <a:p>
            <a:pPr lvl="0"/>
            <a:r>
              <a:rPr lang="en-US" sz="1200" kern="1200" dirty="0" smtClean="0">
                <a:solidFill>
                  <a:schemeClr val="tx1"/>
                </a:solidFill>
                <a:effectLst/>
                <a:latin typeface="+mn-lt"/>
                <a:ea typeface="+mn-ea"/>
                <a:cs typeface="+mn-cs"/>
              </a:rPr>
              <a:t>Thought contrary to my moral beliefs </a:t>
            </a:r>
          </a:p>
          <a:p>
            <a:pPr lvl="0"/>
            <a:r>
              <a:rPr lang="en-US" sz="1200" kern="1200" dirty="0" smtClean="0">
                <a:solidFill>
                  <a:schemeClr val="tx1"/>
                </a:solidFill>
                <a:effectLst/>
                <a:latin typeface="+mn-lt"/>
                <a:ea typeface="+mn-ea"/>
                <a:cs typeface="+mn-cs"/>
              </a:rPr>
              <a:t>Thoughts which are contrary to religious beliefs </a:t>
            </a:r>
          </a:p>
          <a:p>
            <a:pPr lvl="0"/>
            <a:r>
              <a:rPr lang="en-US" sz="1200" kern="1200" dirty="0" smtClean="0">
                <a:solidFill>
                  <a:schemeClr val="tx1"/>
                </a:solidFill>
                <a:effectLst/>
                <a:latin typeface="+mn-lt"/>
                <a:ea typeface="+mn-ea"/>
                <a:cs typeface="+mn-cs"/>
              </a:rPr>
              <a:t>Being thoughtless about others </a:t>
            </a:r>
          </a:p>
          <a:p>
            <a:pPr lvl="0"/>
            <a:r>
              <a:rPr lang="en-US" sz="1200" kern="1200" dirty="0" smtClean="0">
                <a:solidFill>
                  <a:schemeClr val="tx1"/>
                </a:solidFill>
                <a:effectLst/>
                <a:latin typeface="+mn-lt"/>
                <a:ea typeface="+mn-ea"/>
                <a:cs typeface="+mn-cs"/>
              </a:rPr>
              <a:t>Idea of not being nice all the time to everyone </a:t>
            </a:r>
          </a:p>
          <a:p>
            <a:pPr lvl="0"/>
            <a:r>
              <a:rPr lang="en-US" sz="1200" kern="1200" dirty="0" smtClean="0">
                <a:solidFill>
                  <a:schemeClr val="tx1"/>
                </a:solidFill>
                <a:effectLst/>
                <a:latin typeface="+mn-lt"/>
                <a:ea typeface="+mn-ea"/>
                <a:cs typeface="+mn-cs"/>
              </a:rPr>
              <a:t>Thought of intense anger toward someone, related to a past experience </a:t>
            </a:r>
          </a:p>
          <a:p>
            <a:pPr lvl="0"/>
            <a:r>
              <a:rPr lang="en-US" sz="1200" kern="1200" dirty="0" smtClean="0">
                <a:solidFill>
                  <a:schemeClr val="tx1"/>
                </a:solidFill>
                <a:effectLst/>
                <a:latin typeface="+mn-lt"/>
                <a:ea typeface="+mn-ea"/>
                <a:cs typeface="+mn-cs"/>
              </a:rPr>
              <a:t>Hoping someone doesn't succeed </a:t>
            </a:r>
          </a:p>
          <a:p>
            <a:pPr lvl="0"/>
            <a:r>
              <a:rPr lang="en-US" sz="1200" kern="1200" dirty="0" smtClean="0">
                <a:solidFill>
                  <a:schemeClr val="tx1"/>
                </a:solidFill>
                <a:effectLst/>
                <a:latin typeface="+mn-lt"/>
                <a:ea typeface="+mn-ea"/>
                <a:cs typeface="+mn-cs"/>
              </a:rPr>
              <a:t>Thinking I'm better than other people </a:t>
            </a:r>
          </a:p>
          <a:p>
            <a:pPr lvl="0"/>
            <a:r>
              <a:rPr lang="en-US" sz="1200" kern="1200" dirty="0" smtClean="0">
                <a:solidFill>
                  <a:schemeClr val="tx1"/>
                </a:solidFill>
                <a:effectLst/>
                <a:latin typeface="+mn-lt"/>
                <a:ea typeface="+mn-ea"/>
                <a:cs typeface="+mn-cs"/>
              </a:rPr>
              <a:t>Thought of turning my back on a friend </a:t>
            </a:r>
          </a:p>
          <a:p>
            <a:r>
              <a:rPr lang="en-US" sz="1200" b="1" kern="1200" dirty="0" smtClean="0">
                <a:solidFill>
                  <a:schemeClr val="tx1"/>
                </a:solidFill>
                <a:effectLst/>
                <a:latin typeface="+mn-lt"/>
                <a:ea typeface="+mn-ea"/>
                <a:cs typeface="+mn-cs"/>
              </a:rPr>
              <a:t>Losing control or acting out of character </a:t>
            </a:r>
          </a:p>
          <a:p>
            <a:pPr lvl="0"/>
            <a:r>
              <a:rPr lang="en-US" sz="1200" kern="1200" dirty="0" smtClean="0">
                <a:solidFill>
                  <a:schemeClr val="tx1"/>
                </a:solidFill>
                <a:effectLst/>
                <a:latin typeface="+mn-lt"/>
                <a:ea typeface="+mn-ea"/>
                <a:cs typeface="+mn-cs"/>
              </a:rPr>
              <a:t>Thought of being on a swing and not being able to mentally control it; it goes around instead of backwards and forwards </a:t>
            </a:r>
          </a:p>
          <a:p>
            <a:pPr lvl="0"/>
            <a:r>
              <a:rPr lang="en-US" sz="1200" kern="1200" dirty="0" smtClean="0">
                <a:solidFill>
                  <a:schemeClr val="tx1"/>
                </a:solidFill>
                <a:effectLst/>
                <a:latin typeface="+mn-lt"/>
                <a:ea typeface="+mn-ea"/>
                <a:cs typeface="+mn-cs"/>
              </a:rPr>
              <a:t>Image of myself singing at friend's funeral </a:t>
            </a:r>
          </a:p>
          <a:p>
            <a:pPr lvl="0"/>
            <a:r>
              <a:rPr lang="en-US" sz="1200" kern="1200" dirty="0" smtClean="0">
                <a:solidFill>
                  <a:schemeClr val="tx1"/>
                </a:solidFill>
                <a:effectLst/>
                <a:latin typeface="+mn-lt"/>
                <a:ea typeface="+mn-ea"/>
                <a:cs typeface="+mn-cs"/>
              </a:rPr>
              <a:t>Impulse to do something out of character </a:t>
            </a:r>
          </a:p>
          <a:p>
            <a:pPr lvl="0"/>
            <a:r>
              <a:rPr lang="en-US" sz="1200" kern="1200" dirty="0" smtClean="0">
                <a:solidFill>
                  <a:schemeClr val="tx1"/>
                </a:solidFill>
                <a:effectLst/>
                <a:latin typeface="+mn-lt"/>
                <a:ea typeface="+mn-ea"/>
                <a:cs typeface="+mn-cs"/>
              </a:rPr>
              <a:t>Thought that I'll get out of control </a:t>
            </a:r>
          </a:p>
          <a:p>
            <a:pPr lvl="0"/>
            <a:r>
              <a:rPr lang="en-US" sz="1200" kern="1200" dirty="0" smtClean="0">
                <a:solidFill>
                  <a:schemeClr val="tx1"/>
                </a:solidFill>
                <a:effectLst/>
                <a:latin typeface="+mn-lt"/>
                <a:ea typeface="+mn-ea"/>
                <a:cs typeface="+mn-cs"/>
              </a:rPr>
              <a:t>Thoughts of smashing a table full of crafts made of glass </a:t>
            </a:r>
          </a:p>
          <a:p>
            <a:pPr lvl="0"/>
            <a:r>
              <a:rPr lang="en-US" sz="1200" kern="1200" dirty="0" smtClean="0">
                <a:solidFill>
                  <a:schemeClr val="tx1"/>
                </a:solidFill>
                <a:effectLst/>
                <a:latin typeface="+mn-lt"/>
                <a:ea typeface="+mn-ea"/>
                <a:cs typeface="+mn-cs"/>
              </a:rPr>
              <a:t>Thought of doing something dramatic like robbing a bank </a:t>
            </a:r>
          </a:p>
          <a:p>
            <a:r>
              <a:rPr lang="en-US" sz="1200" b="1" kern="1200" dirty="0" smtClean="0">
                <a:solidFill>
                  <a:schemeClr val="tx1"/>
                </a:solidFill>
                <a:effectLst/>
                <a:latin typeface="+mn-lt"/>
                <a:ea typeface="+mn-ea"/>
                <a:cs typeface="+mn-cs"/>
              </a:rPr>
              <a:t>Doubts about memory </a:t>
            </a:r>
          </a:p>
          <a:p>
            <a:pPr lvl="0"/>
            <a:r>
              <a:rPr lang="en-US" sz="1200" kern="1200" dirty="0" smtClean="0">
                <a:solidFill>
                  <a:schemeClr val="tx1"/>
                </a:solidFill>
                <a:effectLst/>
                <a:latin typeface="+mn-lt"/>
                <a:ea typeface="+mn-ea"/>
                <a:cs typeface="+mn-cs"/>
              </a:rPr>
              <a:t>Thoughts that I have forgotten something I need when I already .checked </a:t>
            </a:r>
          </a:p>
          <a:p>
            <a:pPr lvl="0"/>
            <a:r>
              <a:rPr lang="en-US" sz="1200" kern="1200" dirty="0" smtClean="0">
                <a:solidFill>
                  <a:schemeClr val="tx1"/>
                </a:solidFill>
                <a:effectLst/>
                <a:latin typeface="+mn-lt"/>
                <a:ea typeface="+mn-ea"/>
                <a:cs typeface="+mn-cs"/>
              </a:rPr>
              <a:t>Thought that I've forgotten something once I've left home </a:t>
            </a:r>
          </a:p>
          <a:p>
            <a:pPr lvl="0"/>
            <a:r>
              <a:rPr lang="en-US" sz="1200" kern="1200" dirty="0" smtClean="0">
                <a:solidFill>
                  <a:schemeClr val="tx1"/>
                </a:solidFill>
                <a:effectLst/>
                <a:latin typeface="+mn-lt"/>
                <a:ea typeface="+mn-ea"/>
                <a:cs typeface="+mn-cs"/>
              </a:rPr>
              <a:t>Thought of locking my keys inside my house </a:t>
            </a:r>
          </a:p>
          <a:p>
            <a:pPr lvl="0"/>
            <a:r>
              <a:rPr lang="en-US" sz="1200" kern="1200" dirty="0" smtClean="0">
                <a:solidFill>
                  <a:schemeClr val="tx1"/>
                </a:solidFill>
                <a:effectLst/>
                <a:latin typeface="+mn-lt"/>
                <a:ea typeface="+mn-ea"/>
                <a:cs typeface="+mn-cs"/>
              </a:rPr>
              <a:t>Thought that I've forgotten something important </a:t>
            </a:r>
          </a:p>
          <a:p>
            <a:pPr lvl="0"/>
            <a:r>
              <a:rPr lang="en-US" sz="1200" kern="1200" dirty="0" smtClean="0">
                <a:solidFill>
                  <a:schemeClr val="tx1"/>
                </a:solidFill>
                <a:effectLst/>
                <a:latin typeface="+mn-lt"/>
                <a:ea typeface="+mn-ea"/>
                <a:cs typeface="+mn-cs"/>
              </a:rPr>
              <a:t>Thought that I don't have my bus money when I know I do </a:t>
            </a:r>
          </a:p>
          <a:p>
            <a:pPr lvl="0"/>
            <a:r>
              <a:rPr lang="en-US" sz="1200" kern="1200" dirty="0" smtClean="0">
                <a:solidFill>
                  <a:schemeClr val="tx1"/>
                </a:solidFill>
                <a:effectLst/>
                <a:latin typeface="+mn-lt"/>
                <a:ea typeface="+mn-ea"/>
                <a:cs typeface="+mn-cs"/>
              </a:rPr>
              <a:t>Thought that I haven't got any money when it's time to pay for something </a:t>
            </a:r>
          </a:p>
          <a:p>
            <a:r>
              <a:rPr lang="en-US" sz="1200" b="1" kern="1200" dirty="0" smtClean="0">
                <a:solidFill>
                  <a:schemeClr val="tx1"/>
                </a:solidFill>
                <a:effectLst/>
                <a:latin typeface="+mn-lt"/>
                <a:ea typeface="+mn-ea"/>
                <a:cs typeface="+mn-cs"/>
              </a:rPr>
              <a:t>Impulse to leave </a:t>
            </a:r>
          </a:p>
          <a:p>
            <a:pPr lvl="0"/>
            <a:r>
              <a:rPr lang="en-US" sz="1200" kern="1200" dirty="0" smtClean="0">
                <a:solidFill>
                  <a:schemeClr val="tx1"/>
                </a:solidFill>
                <a:effectLst/>
                <a:latin typeface="+mn-lt"/>
                <a:ea typeface="+mn-ea"/>
                <a:cs typeface="+mn-cs"/>
              </a:rPr>
              <a:t>Impulse to just keep driving and never tell anyone I was leaving </a:t>
            </a:r>
          </a:p>
          <a:p>
            <a:pPr lvl="0"/>
            <a:r>
              <a:rPr lang="en-US" sz="1200" kern="1200" dirty="0" smtClean="0">
                <a:solidFill>
                  <a:schemeClr val="tx1"/>
                </a:solidFill>
                <a:effectLst/>
                <a:latin typeface="+mn-lt"/>
                <a:ea typeface="+mn-ea"/>
                <a:cs typeface="+mn-cs"/>
              </a:rPr>
              <a:t>Impulse to pack my bags, go overseas, and cut off all ties </a:t>
            </a:r>
          </a:p>
          <a:p>
            <a:pPr lvl="0"/>
            <a:r>
              <a:rPr lang="en-US" sz="1200" kern="1200" dirty="0" smtClean="0">
                <a:solidFill>
                  <a:schemeClr val="tx1"/>
                </a:solidFill>
                <a:effectLst/>
                <a:latin typeface="+mn-lt"/>
                <a:ea typeface="+mn-ea"/>
                <a:cs typeface="+mn-cs"/>
              </a:rPr>
              <a:t>Image of running away from home </a:t>
            </a:r>
          </a:p>
          <a:p>
            <a:pPr lvl="0"/>
            <a:r>
              <a:rPr lang="en-US" sz="1200" kern="1200" dirty="0" smtClean="0">
                <a:solidFill>
                  <a:schemeClr val="tx1"/>
                </a:solidFill>
                <a:effectLst/>
                <a:latin typeface="+mn-lt"/>
                <a:ea typeface="+mn-ea"/>
                <a:cs typeface="+mn-cs"/>
              </a:rPr>
              <a:t>Impulse to drop everything and lead a different life </a:t>
            </a:r>
          </a:p>
          <a:p>
            <a:r>
              <a:rPr lang="en-US" sz="1200" b="1" kern="1200" dirty="0" smtClean="0">
                <a:solidFill>
                  <a:schemeClr val="tx1"/>
                </a:solidFill>
                <a:effectLst/>
                <a:latin typeface="+mn-lt"/>
                <a:ea typeface="+mn-ea"/>
                <a:cs typeface="+mn-cs"/>
              </a:rPr>
              <a:t>General negative thoughts and thoughts about failure </a:t>
            </a:r>
          </a:p>
          <a:p>
            <a:r>
              <a:rPr lang="en-US" sz="1200" kern="1200" dirty="0" smtClean="0">
                <a:solidFill>
                  <a:schemeClr val="tx1"/>
                </a:solidFill>
                <a:effectLst/>
                <a:latin typeface="+mn-lt"/>
                <a:ea typeface="+mn-ea"/>
                <a:cs typeface="+mn-cs"/>
              </a:rPr>
              <a:t>Thought of my father losing everything he has worked for </a:t>
            </a:r>
          </a:p>
          <a:p>
            <a:r>
              <a:rPr lang="en-US" sz="1200" kern="1200" dirty="0" smtClean="0">
                <a:solidFill>
                  <a:schemeClr val="tx1"/>
                </a:solidFill>
                <a:effectLst/>
                <a:latin typeface="+mn-lt"/>
                <a:ea typeface="+mn-ea"/>
                <a:cs typeface="+mn-cs"/>
              </a:rPr>
              <a:t>Thoughts of being alone with no one </a:t>
            </a:r>
          </a:p>
          <a:p>
            <a:r>
              <a:rPr lang="en-US" sz="1200" kern="1200" dirty="0" smtClean="0">
                <a:solidFill>
                  <a:schemeClr val="tx1"/>
                </a:solidFill>
                <a:effectLst/>
                <a:latin typeface="+mn-lt"/>
                <a:ea typeface="+mn-ea"/>
                <a:cs typeface="+mn-cs"/>
              </a:rPr>
              <a:t>Thought that I will leave everything to the last minute and fail the university year </a:t>
            </a:r>
          </a:p>
          <a:p>
            <a:r>
              <a:rPr lang="en-US" sz="1200" kern="1200" dirty="0" smtClean="0">
                <a:solidFill>
                  <a:schemeClr val="tx1"/>
                </a:solidFill>
                <a:effectLst/>
                <a:latin typeface="+mn-lt"/>
                <a:ea typeface="+mn-ea"/>
                <a:cs typeface="+mn-cs"/>
              </a:rPr>
              <a:t>Thought of past embarrassment, humiliation, or failure </a:t>
            </a:r>
          </a:p>
          <a:p>
            <a:r>
              <a:rPr lang="en-US" sz="1200" kern="1200" dirty="0" smtClean="0">
                <a:solidFill>
                  <a:schemeClr val="tx1"/>
                </a:solidFill>
                <a:effectLst/>
                <a:latin typeface="+mn-lt"/>
                <a:ea typeface="+mn-ea"/>
                <a:cs typeface="+mn-cs"/>
              </a:rPr>
              <a:t>Thought of upsetting incident </a:t>
            </a:r>
          </a:p>
          <a:p>
            <a:r>
              <a:rPr lang="en-US" sz="1200" kern="1200" dirty="0" smtClean="0">
                <a:solidFill>
                  <a:schemeClr val="tx1"/>
                </a:solidFill>
                <a:effectLst/>
                <a:latin typeface="+mn-lt"/>
                <a:ea typeface="+mn-ea"/>
                <a:cs typeface="+mn-cs"/>
              </a:rPr>
              <a:t>Thought of disappointing friends </a:t>
            </a:r>
          </a:p>
          <a:p>
            <a:r>
              <a:rPr lang="en-US" sz="1200" kern="1200" dirty="0" smtClean="0">
                <a:solidFill>
                  <a:schemeClr val="tx1"/>
                </a:solidFill>
                <a:effectLst/>
                <a:latin typeface="+mn-lt"/>
                <a:ea typeface="+mn-ea"/>
                <a:cs typeface="+mn-cs"/>
              </a:rPr>
              <a:t>Thought of losing all my hair </a:t>
            </a:r>
          </a:p>
          <a:p>
            <a:r>
              <a:rPr lang="en-US" sz="1200" kern="1200" dirty="0" smtClean="0">
                <a:solidFill>
                  <a:schemeClr val="tx1"/>
                </a:solidFill>
                <a:effectLst/>
                <a:latin typeface="+mn-lt"/>
                <a:ea typeface="+mn-ea"/>
                <a:cs typeface="+mn-cs"/>
              </a:rPr>
              <a:t>Thought of myself becoming a worthless person </a:t>
            </a:r>
          </a:p>
          <a:p>
            <a:r>
              <a:rPr lang="en-US" sz="1200" kern="1200" dirty="0" smtClean="0">
                <a:solidFill>
                  <a:schemeClr val="tx1"/>
                </a:solidFill>
                <a:effectLst/>
                <a:latin typeface="+mn-lt"/>
                <a:ea typeface="+mn-ea"/>
                <a:cs typeface="+mn-cs"/>
              </a:rPr>
              <a:t>Thought of becoming homeless/a derelict </a:t>
            </a:r>
          </a:p>
          <a:p>
            <a:r>
              <a:rPr lang="en-US" sz="1200" b="1" kern="1200" dirty="0" smtClean="0">
                <a:solidFill>
                  <a:schemeClr val="tx1"/>
                </a:solidFill>
                <a:effectLst/>
                <a:latin typeface="+mn-lt"/>
                <a:ea typeface="+mn-ea"/>
                <a:cs typeface="+mn-cs"/>
              </a:rPr>
              <a:t>Sexual thoughts </a:t>
            </a:r>
          </a:p>
          <a:p>
            <a:pPr lvl="0"/>
            <a:r>
              <a:rPr lang="en-US" sz="1200" kern="1200" dirty="0" smtClean="0">
                <a:solidFill>
                  <a:schemeClr val="tx1"/>
                </a:solidFill>
                <a:effectLst/>
                <a:latin typeface="+mn-lt"/>
                <a:ea typeface="+mn-ea"/>
                <a:cs typeface="+mn-cs"/>
              </a:rPr>
              <a:t>Thoughts of acts of violence in sex </a:t>
            </a:r>
          </a:p>
          <a:p>
            <a:pPr lvl="0"/>
            <a:r>
              <a:rPr lang="en-US" sz="1200" kern="1200" dirty="0" smtClean="0">
                <a:solidFill>
                  <a:schemeClr val="tx1"/>
                </a:solidFill>
                <a:effectLst/>
                <a:latin typeface="+mn-lt"/>
                <a:ea typeface="+mn-ea"/>
                <a:cs typeface="+mn-cs"/>
              </a:rPr>
              <a:t>Sexual impulse toward attractive females, known and unknown </a:t>
            </a:r>
          </a:p>
          <a:p>
            <a:pPr lvl="0"/>
            <a:r>
              <a:rPr lang="en-US" sz="1200" kern="1200" dirty="0" smtClean="0">
                <a:solidFill>
                  <a:schemeClr val="tx1"/>
                </a:solidFill>
                <a:effectLst/>
                <a:latin typeface="+mn-lt"/>
                <a:ea typeface="+mn-ea"/>
                <a:cs typeface="+mn-cs"/>
              </a:rPr>
              <a:t>Thought of "unnatural" sexual acts </a:t>
            </a:r>
          </a:p>
          <a:p>
            <a:pPr lvl="0"/>
            <a:r>
              <a:rPr lang="en-US" sz="1200" kern="1200" dirty="0" smtClean="0">
                <a:solidFill>
                  <a:schemeClr val="tx1"/>
                </a:solidFill>
                <a:effectLst/>
                <a:latin typeface="+mn-lt"/>
                <a:ea typeface="+mn-ea"/>
                <a:cs typeface="+mn-cs"/>
              </a:rPr>
              <a:t>Impulse to sexually assault a female, known and unknown </a:t>
            </a:r>
          </a:p>
          <a:p>
            <a:pPr lvl="0"/>
            <a:r>
              <a:rPr lang="en-US" sz="1200" kern="1200" dirty="0" smtClean="0">
                <a:solidFill>
                  <a:schemeClr val="tx1"/>
                </a:solidFill>
                <a:effectLst/>
                <a:latin typeface="+mn-lt"/>
                <a:ea typeface="+mn-ea"/>
                <a:cs typeface="+mn-cs"/>
              </a:rPr>
              <a:t>Impulse to engage in sexual practices that involve pain to the partner </a:t>
            </a:r>
          </a:p>
          <a:p>
            <a:pPr lvl="0"/>
            <a:r>
              <a:rPr lang="en-US" sz="1200" kern="1200" dirty="0" smtClean="0">
                <a:solidFill>
                  <a:schemeClr val="tx1"/>
                </a:solidFill>
                <a:effectLst/>
                <a:latin typeface="+mn-lt"/>
                <a:ea typeface="+mn-ea"/>
                <a:cs typeface="+mn-cs"/>
              </a:rPr>
              <a:t>Image involving sex with inappropriate partners </a:t>
            </a:r>
          </a:p>
          <a:p>
            <a:pPr lvl="0"/>
            <a:r>
              <a:rPr lang="en-US" sz="1200" kern="1200" dirty="0" smtClean="0">
                <a:solidFill>
                  <a:schemeClr val="tx1"/>
                </a:solidFill>
                <a:effectLst/>
                <a:latin typeface="+mn-lt"/>
                <a:ea typeface="+mn-ea"/>
                <a:cs typeface="+mn-cs"/>
              </a:rPr>
              <a:t>Image of penis </a:t>
            </a:r>
          </a:p>
          <a:p>
            <a:pPr lvl="0"/>
            <a:r>
              <a:rPr lang="en-US" sz="1200" kern="1200" dirty="0" smtClean="0">
                <a:solidFill>
                  <a:schemeClr val="tx1"/>
                </a:solidFill>
                <a:effectLst/>
                <a:latin typeface="+mn-lt"/>
                <a:ea typeface="+mn-ea"/>
                <a:cs typeface="+mn-cs"/>
              </a:rPr>
              <a:t>Image of sex with the ugly people on the bus </a:t>
            </a:r>
          </a:p>
          <a:p>
            <a:pPr lvl="0"/>
            <a:r>
              <a:rPr lang="en-US" sz="1200" kern="1200" dirty="0" smtClean="0">
                <a:solidFill>
                  <a:schemeClr val="tx1"/>
                </a:solidFill>
                <a:effectLst/>
                <a:latin typeface="+mn-lt"/>
                <a:ea typeface="+mn-ea"/>
                <a:cs typeface="+mn-cs"/>
              </a:rPr>
              <a:t>Unwanted sexual urge/image </a:t>
            </a:r>
          </a:p>
          <a:p>
            <a:pPr lvl="0"/>
            <a:r>
              <a:rPr lang="en-US" sz="1200" kern="1200" dirty="0" smtClean="0">
                <a:solidFill>
                  <a:schemeClr val="tx1"/>
                </a:solidFill>
                <a:effectLst/>
                <a:latin typeface="+mn-lt"/>
                <a:ea typeface="+mn-ea"/>
                <a:cs typeface="+mn-cs"/>
              </a:rPr>
              <a:t>Thought of sex with stepsister </a:t>
            </a:r>
          </a:p>
          <a:p>
            <a:pPr lvl="0"/>
            <a:r>
              <a:rPr lang="en-US" sz="1200" kern="1200" dirty="0" smtClean="0">
                <a:solidFill>
                  <a:schemeClr val="tx1"/>
                </a:solidFill>
                <a:effectLst/>
                <a:latin typeface="+mn-lt"/>
                <a:ea typeface="+mn-ea"/>
                <a:cs typeface="+mn-cs"/>
              </a:rPr>
              <a:t>Image of sex with a teacher </a:t>
            </a:r>
          </a:p>
          <a:p>
            <a:pPr lvl="0"/>
            <a:r>
              <a:rPr lang="en-US" sz="1200" kern="1200" dirty="0" smtClean="0">
                <a:solidFill>
                  <a:schemeClr val="tx1"/>
                </a:solidFill>
                <a:effectLst/>
                <a:latin typeface="+mn-lt"/>
                <a:ea typeface="+mn-ea"/>
                <a:cs typeface="+mn-cs"/>
              </a:rPr>
              <a:t>Image of cheating on partner </a:t>
            </a:r>
          </a:p>
          <a:p>
            <a:pPr lvl="0"/>
            <a:r>
              <a:rPr lang="en-US" sz="1200" kern="1200" dirty="0" smtClean="0">
                <a:solidFill>
                  <a:schemeClr val="tx1"/>
                </a:solidFill>
                <a:effectLst/>
                <a:latin typeface="+mn-lt"/>
                <a:ea typeface="+mn-ea"/>
                <a:cs typeface="+mn-cs"/>
              </a:rPr>
              <a:t>Thought of sleeping with someone I don't like </a:t>
            </a:r>
          </a:p>
          <a:p>
            <a:pPr lvl="0"/>
            <a:r>
              <a:rPr lang="en-US" sz="1200" kern="1200" dirty="0" smtClean="0">
                <a:solidFill>
                  <a:schemeClr val="tx1"/>
                </a:solidFill>
                <a:effectLst/>
                <a:latin typeface="+mn-lt"/>
                <a:ea typeface="+mn-ea"/>
                <a:cs typeface="+mn-cs"/>
              </a:rPr>
              <a:t>Image of sex with opposite-sex friend </a:t>
            </a:r>
          </a:p>
          <a:p>
            <a:r>
              <a:rPr lang="en-US" sz="1200" b="1" kern="1200" dirty="0" smtClean="0">
                <a:solidFill>
                  <a:schemeClr val="tx1"/>
                </a:solidFill>
                <a:effectLst/>
                <a:latin typeface="+mn-lt"/>
                <a:ea typeface="+mn-ea"/>
                <a:cs typeface="+mn-cs"/>
              </a:rPr>
              <a:t>Symmetry/exactness/rightness thoughts </a:t>
            </a:r>
          </a:p>
          <a:p>
            <a:pPr lvl="0"/>
            <a:r>
              <a:rPr lang="en-US" sz="1200" kern="1200" dirty="0" smtClean="0">
                <a:solidFill>
                  <a:schemeClr val="tx1"/>
                </a:solidFill>
                <a:effectLst/>
                <a:latin typeface="+mn-lt"/>
                <a:ea typeface="+mn-ea"/>
                <a:cs typeface="+mn-cs"/>
              </a:rPr>
              <a:t>Thought about objects not arranged perfectly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Wilhelm and </a:t>
            </a:r>
            <a:r>
              <a:rPr lang="en-US" sz="1200" kern="1200" dirty="0" err="1" smtClean="0">
                <a:solidFill>
                  <a:schemeClr val="tx1"/>
                </a:solidFill>
                <a:effectLst/>
                <a:latin typeface="+mn-lt"/>
                <a:ea typeface="+mn-ea"/>
                <a:cs typeface="+mn-cs"/>
              </a:rPr>
              <a:t>STeketee</a:t>
            </a:r>
            <a:r>
              <a:rPr lang="en-US" sz="1200" kern="1200" dirty="0" smtClean="0">
                <a:solidFill>
                  <a:schemeClr val="tx1"/>
                </a:solidFill>
                <a:effectLst/>
                <a:latin typeface="+mn-lt"/>
                <a:ea typeface="+mn-ea"/>
                <a:cs typeface="+mn-cs"/>
              </a:rPr>
              <a:t> index. Compiled with permission from </a:t>
            </a:r>
            <a:r>
              <a:rPr lang="en-US" sz="1200" kern="1200" dirty="0" err="1" smtClean="0">
                <a:solidFill>
                  <a:schemeClr val="tx1"/>
                </a:solidFill>
                <a:effectLst/>
                <a:latin typeface="+mn-lt"/>
                <a:ea typeface="+mn-ea"/>
                <a:cs typeface="+mn-cs"/>
              </a:rPr>
              <a:t>Kyrios</a:t>
            </a:r>
            <a:r>
              <a:rPr lang="en-US" sz="1200" kern="1200" dirty="0" smtClean="0">
                <a:solidFill>
                  <a:schemeClr val="tx1"/>
                </a:solidFill>
                <a:effectLst/>
                <a:latin typeface="+mn-lt"/>
                <a:ea typeface="+mn-ea"/>
                <a:cs typeface="+mn-cs"/>
              </a:rPr>
              <a:t> (personal communication, 2000), </a:t>
            </a:r>
            <a:r>
              <a:rPr lang="en-US" sz="1200" kern="1200" dirty="0" err="1" smtClean="0">
                <a:solidFill>
                  <a:schemeClr val="tx1"/>
                </a:solidFill>
                <a:effectLst/>
                <a:latin typeface="+mn-lt"/>
                <a:ea typeface="+mn-ea"/>
                <a:cs typeface="+mn-cs"/>
              </a:rPr>
              <a:t>Thordarson</a:t>
            </a:r>
            <a:r>
              <a:rPr lang="en-US" sz="1200" kern="1200" dirty="0" smtClean="0">
                <a:solidFill>
                  <a:schemeClr val="tx1"/>
                </a:solidFill>
                <a:effectLst/>
                <a:latin typeface="+mn-lt"/>
                <a:ea typeface="+mn-ea"/>
                <a:cs typeface="+mn-cs"/>
              </a:rPr>
              <a:t> (personal communication, 1999), and Rachman and de Silva (1978).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16</a:t>
            </a:fld>
            <a:endParaRPr lang="en-US"/>
          </a:p>
        </p:txBody>
      </p:sp>
    </p:spTree>
    <p:extLst>
      <p:ext uri="{BB962C8B-B14F-4D97-AF65-F5344CB8AC3E}">
        <p14:creationId xmlns:p14="http://schemas.microsoft.com/office/powerpoint/2010/main" val="428489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where the treatment problem</a:t>
            </a:r>
            <a:r>
              <a:rPr lang="en-US" sz="1200" kern="1200" baseline="0" dirty="0" smtClean="0">
                <a:solidFill>
                  <a:schemeClr val="tx1"/>
                </a:solidFill>
                <a:effectLst/>
                <a:latin typeface="+mn-lt"/>
                <a:ea typeface="+mn-ea"/>
                <a:cs typeface="+mn-cs"/>
              </a:rPr>
              <a:t> takes place. Why people don’t get better or they relapse. Hard to cause distress for parents and therapists.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p:txBody>
      </p:sp>
      <p:sp>
        <p:nvSpPr>
          <p:cNvPr id="4" name="Slide Number Placeholder 3"/>
          <p:cNvSpPr>
            <a:spLocks noGrp="1"/>
          </p:cNvSpPr>
          <p:nvPr>
            <p:ph type="sldNum" sz="quarter" idx="10"/>
          </p:nvPr>
        </p:nvSpPr>
        <p:spPr/>
        <p:txBody>
          <a:bodyPr/>
          <a:lstStyle/>
          <a:p>
            <a:fld id="{122E9CD0-466B-AC48-8515-857C743D736B}" type="slidenum">
              <a:rPr lang="en-US" smtClean="0"/>
              <a:t>17</a:t>
            </a:fld>
            <a:endParaRPr lang="en-US"/>
          </a:p>
        </p:txBody>
      </p:sp>
    </p:spTree>
    <p:extLst>
      <p:ext uri="{BB962C8B-B14F-4D97-AF65-F5344CB8AC3E}">
        <p14:creationId xmlns:p14="http://schemas.microsoft.com/office/powerpoint/2010/main" val="135343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where the treatment problem</a:t>
            </a:r>
            <a:r>
              <a:rPr lang="en-US" sz="1200" kern="1200" baseline="0" dirty="0" smtClean="0">
                <a:solidFill>
                  <a:schemeClr val="tx1"/>
                </a:solidFill>
                <a:effectLst/>
                <a:latin typeface="+mn-lt"/>
                <a:ea typeface="+mn-ea"/>
                <a:cs typeface="+mn-cs"/>
              </a:rPr>
              <a:t> takes place. Why people don’t get better or they relapse. Hard to cause distress for parents and therapists.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t>Thought: you can imagine what will happen. Hard to not get distracted. I like to use scripts</a:t>
            </a:r>
          </a:p>
          <a:p>
            <a:r>
              <a:rPr lang="en-US" dirty="0" smtClean="0"/>
              <a:t>Interoceptive: Has</a:t>
            </a:r>
            <a:r>
              <a:rPr lang="en-US" baseline="0" dirty="0" smtClean="0"/>
              <a:t> to feel right. Expose to feeling wrong. Just right </a:t>
            </a:r>
            <a:r>
              <a:rPr lang="en-US" baseline="0" dirty="0" err="1" smtClean="0"/>
              <a:t>ocd</a:t>
            </a:r>
            <a:endParaRPr lang="en-US" baseline="0" dirty="0" smtClean="0"/>
          </a:p>
          <a:p>
            <a:r>
              <a:rPr lang="en-US" baseline="0" dirty="0" smtClean="0"/>
              <a:t>Virtual: view dangerous situations</a:t>
            </a:r>
          </a:p>
          <a:p>
            <a:r>
              <a:rPr lang="en-US" baseline="0" dirty="0" smtClean="0"/>
              <a:t>Do it: often do it first, can go out of office. </a:t>
            </a:r>
            <a:endParaRPr lang="en-US" dirty="0" smtClean="0"/>
          </a:p>
          <a:p>
            <a:endParaRPr lang="en-US" dirty="0" smtClean="0"/>
          </a:p>
          <a:p>
            <a:r>
              <a:rPr lang="en-US" dirty="0" smtClean="0"/>
              <a:t>Hierarchy</a:t>
            </a:r>
            <a:endParaRPr lang="en-US" dirty="0" smtClean="0"/>
          </a:p>
          <a:p>
            <a:r>
              <a:rPr lang="en-US" dirty="0" smtClean="0"/>
              <a:t>Maybe more than one fear</a:t>
            </a:r>
          </a:p>
          <a:p>
            <a:r>
              <a:rPr lang="en-US" dirty="0" smtClean="0"/>
              <a:t>Sometimes core fear will tie together</a:t>
            </a:r>
          </a:p>
          <a:p>
            <a:endParaRPr lang="en-US" dirty="0" smtClean="0"/>
          </a:p>
          <a:p>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a:p>
            <a:pPr marL="0" indent="0">
              <a:buNone/>
            </a:pPr>
            <a:r>
              <a:rPr lang="en-US" dirty="0" smtClean="0"/>
              <a:t>Example of girl with holly berries, lick shoe, audio tape of killing</a:t>
            </a:r>
            <a:r>
              <a:rPr lang="en-US" baseline="0" dirty="0" smtClean="0"/>
              <a:t> spree</a:t>
            </a:r>
          </a:p>
          <a:p>
            <a:pPr marL="0" indent="0">
              <a:buNone/>
            </a:pPr>
            <a:r>
              <a:rPr lang="en-US" baseline="0" dirty="0" smtClean="0"/>
              <a:t>Vomit exposures – started at 9 and after about 35 minutes was down to 6. scary part for patient and therapist is first 15 minutes</a:t>
            </a:r>
            <a:endParaRPr lang="en-US" dirty="0" smtClean="0"/>
          </a:p>
          <a:p>
            <a:pPr marL="0" indent="0">
              <a:buNone/>
            </a:pPr>
            <a:r>
              <a:rPr lang="en-US" dirty="0" smtClean="0"/>
              <a:t>Explain response prevention – don’t do the compulsions  (do the obsession</a:t>
            </a:r>
            <a:r>
              <a:rPr lang="en-US" baseline="0" dirty="0" smtClean="0"/>
              <a:t> without the compulsion)</a:t>
            </a:r>
          </a:p>
          <a:p>
            <a:pPr marL="0" indent="0">
              <a:buNone/>
            </a:pPr>
            <a:r>
              <a:rPr lang="en-US" baseline="0" dirty="0" smtClean="0"/>
              <a:t>recontaminate</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18</a:t>
            </a:fld>
            <a:endParaRPr lang="en-US"/>
          </a:p>
        </p:txBody>
      </p:sp>
    </p:spTree>
    <p:extLst>
      <p:ext uri="{BB962C8B-B14F-4D97-AF65-F5344CB8AC3E}">
        <p14:creationId xmlns:p14="http://schemas.microsoft.com/office/powerpoint/2010/main" val="1353439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en-US" sz="1200" kern="1200" dirty="0" smtClean="0">
              <a:solidFill>
                <a:schemeClr val="tx1"/>
              </a:solidFill>
              <a:effectLst/>
              <a:latin typeface="+mn-lt"/>
              <a:ea typeface="+mn-ea"/>
              <a:cs typeface="+mn-cs"/>
            </a:endParaRPr>
          </a:p>
          <a:p>
            <a:pPr marL="0" lvl="0" indent="0">
              <a:buFontTx/>
              <a:buNone/>
            </a:pPr>
            <a:r>
              <a:rPr lang="en-US" sz="1200" kern="1200" dirty="0" smtClean="0">
                <a:solidFill>
                  <a:schemeClr val="tx1"/>
                </a:solidFill>
                <a:effectLst/>
                <a:latin typeface="+mn-lt"/>
                <a:ea typeface="+mn-ea"/>
                <a:cs typeface="+mn-cs"/>
              </a:rPr>
              <a:t>Do this in my office</a:t>
            </a:r>
            <a:r>
              <a:rPr lang="en-US" sz="1200" kern="1200" baseline="0" dirty="0" smtClean="0">
                <a:solidFill>
                  <a:schemeClr val="tx1"/>
                </a:solidFill>
                <a:effectLst/>
                <a:latin typeface="+mn-lt"/>
                <a:ea typeface="+mn-ea"/>
                <a:cs typeface="+mn-cs"/>
              </a:rPr>
              <a:t> first if possible. Modeling really helps. Sometimes have people watch OCD project to see what exposure is like. Start with something easy. </a:t>
            </a:r>
            <a:endParaRPr lang="en-US" sz="1200" kern="1200" dirty="0" smtClean="0">
              <a:solidFill>
                <a:schemeClr val="tx1"/>
              </a:solidFill>
              <a:effectLst/>
              <a:latin typeface="+mn-lt"/>
              <a:ea typeface="+mn-ea"/>
              <a:cs typeface="+mn-cs"/>
            </a:endParaRP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Exposure practices should be planned and structured. Prepare for the exercise in advance to make sure that it is conducted properly. It can backfire. 1) too</a:t>
            </a:r>
            <a:r>
              <a:rPr lang="en-US" sz="1200" kern="1200" baseline="0" dirty="0" smtClean="0">
                <a:solidFill>
                  <a:schemeClr val="tx1"/>
                </a:solidFill>
                <a:effectLst/>
                <a:latin typeface="+mn-lt"/>
                <a:ea typeface="+mn-ea"/>
                <a:cs typeface="+mn-cs"/>
              </a:rPr>
              <a:t> short 2) too much/little 3) not core fear</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Do Exposure gradually. Begin with exposure tasks that provoke only moderate levels of distress and work up to more difficult tasks. </a:t>
            </a:r>
          </a:p>
          <a:p>
            <a:pPr marL="228600" lvl="0" indent="-228600">
              <a:buFont typeface="+mj-lt"/>
              <a:buAutoNum type="arabicPeriod"/>
            </a:pPr>
            <a:r>
              <a:rPr lang="en-US" sz="1200" kern="1200" dirty="0" smtClean="0">
                <a:solidFill>
                  <a:schemeClr val="tx1"/>
                </a:solidFill>
                <a:effectLst/>
                <a:latin typeface="+mn-lt"/>
                <a:ea typeface="+mn-ea"/>
                <a:cs typeface="+mn-cs"/>
              </a:rPr>
              <a:t>Prepare to feel anxious. It is normal to feel uncomfortable when doing exposures. In fact, exposure tasks must initially evoke discomfort to be successful. This discomfort is temporary and it will subside as you </a:t>
            </a:r>
            <a:r>
              <a:rPr lang="en-US" sz="1200" u="sng" kern="1200" dirty="0" smtClean="0">
                <a:solidFill>
                  <a:schemeClr val="tx1"/>
                </a:solidFill>
                <a:effectLst/>
                <a:latin typeface="+mn-lt"/>
                <a:ea typeface="+mn-ea"/>
                <a:cs typeface="+mn-cs"/>
              </a:rPr>
              <a:t>remain</a:t>
            </a:r>
            <a:r>
              <a:rPr lang="en-US" sz="1200" kern="1200" dirty="0" smtClean="0">
                <a:solidFill>
                  <a:schemeClr val="tx1"/>
                </a:solidFill>
                <a:effectLst/>
                <a:latin typeface="+mn-lt"/>
                <a:ea typeface="+mn-ea"/>
                <a:cs typeface="+mn-cs"/>
              </a:rPr>
              <a:t> in the task and as you repeat the task. You must stay in the anxiety until it subsides on its own.</a:t>
            </a:r>
          </a:p>
          <a:p>
            <a:pPr marL="228600" lvl="0" indent="-228600">
              <a:buFont typeface="+mj-lt"/>
              <a:buAutoNum type="arabicPeriod"/>
            </a:pPr>
            <a:r>
              <a:rPr lang="en-US" sz="1200" kern="1200" dirty="0" smtClean="0">
                <a:solidFill>
                  <a:schemeClr val="tx1"/>
                </a:solidFill>
                <a:effectLst/>
                <a:latin typeface="+mn-lt"/>
                <a:ea typeface="+mn-ea"/>
                <a:cs typeface="+mn-cs"/>
              </a:rPr>
              <a:t>Don’t fight the anxiety or fear. You will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benefit from exposure if you fight the anxiety (you might as well not do the task at all). Instead, just let yourself feel anxious. Don’t do anything about it, just let it be present. The worst thing that can happen is that you will temporarily feel uncomfortable. </a:t>
            </a:r>
          </a:p>
          <a:p>
            <a:pPr marL="228600" lvl="0" indent="-228600">
              <a:buFont typeface="+mj-lt"/>
              <a:buAutoNum type="arabicPeriod"/>
            </a:pPr>
            <a:r>
              <a:rPr lang="en-US" sz="1200" kern="1200" dirty="0" smtClean="0">
                <a:solidFill>
                  <a:schemeClr val="tx1"/>
                </a:solidFill>
                <a:effectLst/>
                <a:latin typeface="+mn-lt"/>
                <a:ea typeface="+mn-ea"/>
                <a:cs typeface="+mn-cs"/>
              </a:rPr>
              <a:t>Don’t use subtle avoidance strategies. Complete exposure practices without using distraction, anti-anxiety medication, alcohol, and other such strategies. These are called “safety behaviors.” Anything that you consider a safety net or a way to play it safe, just in case, should be avoided. </a:t>
            </a:r>
          </a:p>
          <a:p>
            <a:pPr marL="228600" lvl="0" indent="-228600">
              <a:buFont typeface="+mj-lt"/>
              <a:buAutoNum type="arabicPeriod"/>
            </a:pPr>
            <a:r>
              <a:rPr lang="en-US" sz="1200" kern="1200" dirty="0" smtClean="0">
                <a:solidFill>
                  <a:schemeClr val="tx1"/>
                </a:solidFill>
                <a:effectLst/>
                <a:latin typeface="+mn-lt"/>
                <a:ea typeface="+mn-ea"/>
                <a:cs typeface="+mn-cs"/>
              </a:rPr>
              <a:t>Use exposure practices to test negative predictions about the consequences of facing your fear. Before starting the exposure, think about what you are afraid might happen during the task. Afterwards, review what you learned from the exposure and how it compares to your original fearful prediction. Did the worst possible thing happen? How did you manage? </a:t>
            </a:r>
          </a:p>
          <a:p>
            <a:pPr marL="228600" lvl="0" indent="-228600">
              <a:buFont typeface="+mj-lt"/>
              <a:buAutoNum type="arabicPeriod"/>
            </a:pPr>
            <a:r>
              <a:rPr lang="en-US" sz="1200" kern="1200" dirty="0" smtClean="0">
                <a:solidFill>
                  <a:schemeClr val="tx1"/>
                </a:solidFill>
                <a:effectLst/>
                <a:latin typeface="+mn-lt"/>
                <a:ea typeface="+mn-ea"/>
                <a:cs typeface="+mn-cs"/>
              </a:rPr>
              <a:t>Keep track of your fear level. Pay attention to how you are feeling during the exposure task. Take note of your anxiety level at regular intervals and rate your fear level from 0– 100. </a:t>
            </a:r>
          </a:p>
          <a:p>
            <a:pPr marL="228600" lvl="0" indent="-228600">
              <a:buFont typeface="+mj-lt"/>
              <a:buAutoNum type="arabicPeriod"/>
            </a:pPr>
            <a:r>
              <a:rPr lang="en-US" sz="1200" kern="1200" dirty="0" smtClean="0">
                <a:solidFill>
                  <a:schemeClr val="tx1"/>
                </a:solidFill>
                <a:effectLst/>
                <a:latin typeface="+mn-lt"/>
                <a:ea typeface="+mn-ea"/>
                <a:cs typeface="+mn-cs"/>
              </a:rPr>
              <a:t>Exposure should last until anxiety has significantly declined. Continue the exposure until anxiety goes down by at least 40% to 50%. That could take anywhere from 15 to 45 minutes. If it isn’t dropping by 45 minutes you may be using a safety behavior. </a:t>
            </a:r>
          </a:p>
          <a:p>
            <a:pPr marL="228600" lvl="0" indent="-228600">
              <a:buFont typeface="+mj-lt"/>
              <a:buAutoNum type="arabicPeriod"/>
            </a:pPr>
            <a:r>
              <a:rPr lang="en-US" sz="1200" kern="1200" dirty="0" smtClean="0">
                <a:solidFill>
                  <a:schemeClr val="tx1"/>
                </a:solidFill>
                <a:effectLst/>
                <a:latin typeface="+mn-lt"/>
                <a:ea typeface="+mn-ea"/>
                <a:cs typeface="+mn-cs"/>
              </a:rPr>
              <a:t>Exposure practices should be repeated frequently. Practice the same exposure tasks over and over until they become easier and provoke minimal distress. Don’t move to harder exposures until the current exposure is relatively anxiety free. </a:t>
            </a:r>
          </a:p>
          <a:p>
            <a:pPr marL="228600" lvl="0" indent="-228600">
              <a:buFont typeface="+mj-lt"/>
              <a:buAutoNum type="arabicPeriod"/>
            </a:pPr>
            <a:r>
              <a:rPr lang="en-US" sz="1200" kern="1200" dirty="0" smtClean="0">
                <a:solidFill>
                  <a:schemeClr val="tx1"/>
                </a:solidFill>
                <a:effectLst/>
                <a:latin typeface="+mn-lt"/>
                <a:ea typeface="+mn-ea"/>
                <a:cs typeface="+mn-cs"/>
              </a:rPr>
              <a:t>Practice exercises by yourself. It is helpful to conduct some exposures by yourself because the presence of other people can sometimes make us feel artificially safe.  Practice in different settings that trigger your fear.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Abramowitz, Jonathan S. (2012-06-25). Obsessive Compulsive Disorder (Advances in Psychotherapy; Evidence-Based Practice) (Kindle Locations 2630-2652). </a:t>
            </a:r>
            <a:r>
              <a:rPr lang="en-US" sz="1200" kern="1200" dirty="0" err="1" smtClean="0">
                <a:solidFill>
                  <a:schemeClr val="tx1"/>
                </a:solidFill>
                <a:effectLst/>
                <a:latin typeface="+mn-lt"/>
                <a:ea typeface="+mn-ea"/>
                <a:cs typeface="+mn-cs"/>
              </a:rPr>
              <a:t>Hogrefe</a:t>
            </a:r>
            <a:r>
              <a:rPr lang="en-US" sz="1200" kern="1200" dirty="0" smtClean="0">
                <a:solidFill>
                  <a:schemeClr val="tx1"/>
                </a:solidFill>
                <a:effectLst/>
                <a:latin typeface="+mn-lt"/>
                <a:ea typeface="+mn-ea"/>
                <a:cs typeface="+mn-cs"/>
              </a:rPr>
              <a:t> Publishing (com). Kindle Edition. </a:t>
            </a:r>
          </a:p>
          <a:p>
            <a:endParaRPr lang="en-US" dirty="0" smtClean="0"/>
          </a:p>
          <a:p>
            <a:endParaRPr lang="en-US" dirty="0" smtClean="0"/>
          </a:p>
          <a:p>
            <a:r>
              <a:rPr lang="en-US" dirty="0" smtClean="0"/>
              <a:t>Common therapeutic pitfalls*</a:t>
            </a:r>
          </a:p>
          <a:p>
            <a:pPr marL="228600" indent="-228600">
              <a:buAutoNum type="arabicPeriod"/>
            </a:pPr>
            <a:r>
              <a:rPr lang="en-US" dirty="0" smtClean="0"/>
              <a:t>Not encouraging patient to go far enough in exposures</a:t>
            </a:r>
          </a:p>
          <a:p>
            <a:pPr marL="228600" indent="-228600">
              <a:buAutoNum type="arabicPeriod"/>
            </a:pPr>
            <a:r>
              <a:rPr lang="en-US" dirty="0" smtClean="0"/>
              <a:t>Choosing the wrong form of exposure</a:t>
            </a:r>
          </a:p>
          <a:p>
            <a:pPr marL="228600" indent="-228600">
              <a:buAutoNum type="arabicPeriod"/>
            </a:pPr>
            <a:r>
              <a:rPr lang="en-US" dirty="0" smtClean="0"/>
              <a:t>Encouraging</a:t>
            </a:r>
            <a:r>
              <a:rPr lang="en-US" baseline="0" dirty="0" smtClean="0"/>
              <a:t> distraction during exposure</a:t>
            </a:r>
          </a:p>
          <a:p>
            <a:pPr marL="228600" indent="-228600">
              <a:buAutoNum type="arabicPeriod"/>
            </a:pPr>
            <a:r>
              <a:rPr lang="en-US" baseline="0" dirty="0" smtClean="0"/>
              <a:t>Providing reassurance</a:t>
            </a:r>
          </a:p>
          <a:p>
            <a:pPr marL="228600" indent="-228600">
              <a:buAutoNum type="arabicPeriod"/>
            </a:pPr>
            <a:r>
              <a:rPr lang="en-US" baseline="0" dirty="0" smtClean="0"/>
              <a:t>Treating peripheral symptoms rather than core fear</a:t>
            </a:r>
          </a:p>
          <a:p>
            <a:pPr marL="228600" indent="-228600">
              <a:buAutoNum type="arabicPeriod"/>
            </a:pPr>
            <a:r>
              <a:rPr lang="en-US" baseline="0" dirty="0" smtClean="0"/>
              <a:t>Ineffectively handling mental compulsions</a:t>
            </a:r>
          </a:p>
          <a:p>
            <a:pPr marL="228600" indent="-228600">
              <a:buAutoNum type="arabicPeriod"/>
            </a:pPr>
            <a:r>
              <a:rPr lang="en-US" baseline="0" dirty="0" smtClean="0"/>
              <a:t>Not working with significant others</a:t>
            </a:r>
          </a:p>
          <a:p>
            <a:endParaRPr lang="en-US" dirty="0" smtClean="0"/>
          </a:p>
          <a:p>
            <a:r>
              <a:rPr lang="en-US" sz="1200" kern="1200" dirty="0" smtClean="0">
                <a:solidFill>
                  <a:schemeClr val="tx1"/>
                </a:solidFill>
                <a:effectLst/>
                <a:latin typeface="+mn-lt"/>
                <a:ea typeface="+mn-ea"/>
                <a:cs typeface="+mn-cs"/>
              </a:rPr>
              <a:t>*Seth J. </a:t>
            </a:r>
            <a:r>
              <a:rPr lang="en-US" sz="1200" kern="1200" dirty="0" err="1" smtClean="0">
                <a:solidFill>
                  <a:schemeClr val="tx1"/>
                </a:solidFill>
                <a:effectLst/>
                <a:latin typeface="+mn-lt"/>
                <a:ea typeface="+mn-ea"/>
                <a:cs typeface="+mn-cs"/>
              </a:rPr>
              <a:t>Gillihan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Monnica</a:t>
            </a:r>
            <a:r>
              <a:rPr lang="en-US" sz="1200" kern="1200" dirty="0" smtClean="0">
                <a:solidFill>
                  <a:schemeClr val="tx1"/>
                </a:solidFill>
                <a:effectLst/>
                <a:latin typeface="+mn-lt"/>
                <a:ea typeface="+mn-ea"/>
                <a:cs typeface="+mn-cs"/>
              </a:rPr>
              <a:t> T. Williams, Emily </a:t>
            </a:r>
            <a:r>
              <a:rPr lang="en-US" sz="1200" kern="1200" dirty="0" err="1" smtClean="0">
                <a:solidFill>
                  <a:schemeClr val="tx1"/>
                </a:solidFill>
                <a:effectLst/>
                <a:latin typeface="+mn-lt"/>
                <a:ea typeface="+mn-ea"/>
                <a:cs typeface="+mn-cs"/>
              </a:rPr>
              <a:t>Malcoun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Yadin</a:t>
            </a:r>
            <a:r>
              <a:rPr lang="en-US" sz="1200" kern="1200" dirty="0" smtClean="0">
                <a:solidFill>
                  <a:schemeClr val="tx1"/>
                </a:solidFill>
                <a:effectLst/>
                <a:latin typeface="+mn-lt"/>
                <a:ea typeface="+mn-ea"/>
                <a:cs typeface="+mn-cs"/>
              </a:rPr>
              <a:t>, Edna B. </a:t>
            </a:r>
            <a:r>
              <a:rPr lang="en-US" sz="1200" kern="1200" dirty="0" err="1" smtClean="0">
                <a:solidFill>
                  <a:schemeClr val="tx1"/>
                </a:solidFill>
                <a:effectLst/>
                <a:latin typeface="+mn-lt"/>
                <a:ea typeface="+mn-ea"/>
                <a:cs typeface="+mn-cs"/>
              </a:rPr>
              <a:t>Foa</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Common pitfalls in exposure and response prevention (EX/RP) for OCD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Journal of Obsessive-Compulsive and Related Disorders 1 (2012) 251–257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19</a:t>
            </a:fld>
            <a:endParaRPr lang="en-US"/>
          </a:p>
        </p:txBody>
      </p:sp>
    </p:spTree>
    <p:extLst>
      <p:ext uri="{BB962C8B-B14F-4D97-AF65-F5344CB8AC3E}">
        <p14:creationId xmlns:p14="http://schemas.microsoft.com/office/powerpoint/2010/main" val="3429085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may be harder. The trigger may not seem too bad since there are lots of safety behaviors involved. When you craft an exposure it will get</a:t>
            </a:r>
            <a:r>
              <a:rPr lang="en-US" baseline="0" dirty="0" smtClean="0"/>
              <a:t> harder</a:t>
            </a:r>
            <a:endParaRPr lang="en-US" dirty="0" smtClean="0"/>
          </a:p>
          <a:p>
            <a:endParaRPr lang="en-US" dirty="0" smtClean="0"/>
          </a:p>
          <a:p>
            <a:r>
              <a:rPr lang="en-US" dirty="0" smtClean="0"/>
              <a:t>Hierarchy</a:t>
            </a:r>
          </a:p>
          <a:p>
            <a:r>
              <a:rPr lang="en-US" dirty="0" smtClean="0"/>
              <a:t>Maybe more than one fear</a:t>
            </a:r>
          </a:p>
          <a:p>
            <a:r>
              <a:rPr lang="en-US" dirty="0" smtClean="0"/>
              <a:t>Sometimes core fear will tie together</a:t>
            </a:r>
          </a:p>
          <a:p>
            <a:endParaRPr lang="en-US" dirty="0" smtClean="0"/>
          </a:p>
        </p:txBody>
      </p:sp>
      <p:sp>
        <p:nvSpPr>
          <p:cNvPr id="4" name="Slide Number Placeholder 3"/>
          <p:cNvSpPr>
            <a:spLocks noGrp="1"/>
          </p:cNvSpPr>
          <p:nvPr>
            <p:ph type="sldNum" sz="quarter" idx="10"/>
          </p:nvPr>
        </p:nvSpPr>
        <p:spPr/>
        <p:txBody>
          <a:bodyPr/>
          <a:lstStyle/>
          <a:p>
            <a:fld id="{122E9CD0-466B-AC48-8515-857C743D736B}" type="slidenum">
              <a:rPr lang="en-US" smtClean="0"/>
              <a:t>20</a:t>
            </a:fld>
            <a:endParaRPr lang="en-US"/>
          </a:p>
        </p:txBody>
      </p:sp>
    </p:spTree>
    <p:extLst>
      <p:ext uri="{BB962C8B-B14F-4D97-AF65-F5344CB8AC3E}">
        <p14:creationId xmlns:p14="http://schemas.microsoft.com/office/powerpoint/2010/main" val="1353439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22E9CD0-466B-AC48-8515-857C743D736B}" type="slidenum">
              <a:rPr lang="en-US" smtClean="0"/>
              <a:t>21</a:t>
            </a:fld>
            <a:endParaRPr lang="en-US"/>
          </a:p>
        </p:txBody>
      </p:sp>
    </p:spTree>
    <p:extLst>
      <p:ext uri="{BB962C8B-B14F-4D97-AF65-F5344CB8AC3E}">
        <p14:creationId xmlns:p14="http://schemas.microsoft.com/office/powerpoint/2010/main" val="135343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smtClean="0"/>
          </a:p>
          <a:p>
            <a:r>
              <a:rPr lang="en-US" dirty="0" smtClean="0"/>
              <a:t>The obsession is thinking about the fear. The compulsion is an attempt to fix it. </a:t>
            </a:r>
          </a:p>
          <a:p>
            <a:pPr>
              <a:buFontTx/>
              <a:buNone/>
            </a:pPr>
            <a:endParaRPr lang="en-US" dirty="0" smtClean="0"/>
          </a:p>
          <a:p>
            <a:pPr>
              <a:buFontTx/>
              <a:buNone/>
            </a:pPr>
            <a:r>
              <a:rPr lang="en-US" sz="1200" kern="1200" dirty="0" smtClean="0">
                <a:solidFill>
                  <a:schemeClr val="tx1"/>
                </a:solidFill>
                <a:latin typeface="+mn-lt"/>
                <a:ea typeface="+mn-ea"/>
                <a:cs typeface="+mn-cs"/>
              </a:rPr>
              <a:t>Definition: Obsession</a:t>
            </a:r>
          </a:p>
          <a:p>
            <a:pPr marL="171450" indent="-171450">
              <a:buFont typeface="Arial"/>
              <a:buChar char="•"/>
            </a:pPr>
            <a:r>
              <a:rPr lang="en-US" sz="1200" kern="1200" dirty="0" smtClean="0">
                <a:solidFill>
                  <a:schemeClr val="tx1"/>
                </a:solidFill>
                <a:latin typeface="+mn-lt"/>
                <a:ea typeface="+mn-ea"/>
                <a:cs typeface="+mn-cs"/>
              </a:rPr>
              <a:t>thoughts that are in the front of your mind when you don’t want them, they are contrary to your nature and won’t go away no matter how hard you try. </a:t>
            </a:r>
          </a:p>
          <a:p>
            <a:pPr marL="171450" indent="-171450">
              <a:buFont typeface="Arial"/>
              <a:buChar char="•"/>
            </a:pPr>
            <a:r>
              <a:rPr lang="en-US" sz="1200" kern="1200" dirty="0" smtClean="0">
                <a:solidFill>
                  <a:schemeClr val="tx1"/>
                </a:solidFill>
                <a:latin typeface="+mn-lt"/>
                <a:ea typeface="+mn-ea"/>
                <a:cs typeface="+mn-cs"/>
              </a:rPr>
              <a:t>Can be thoughts, ideas, images, impulses, doubts, etc.</a:t>
            </a:r>
          </a:p>
          <a:p>
            <a:pPr marL="171450" indent="-171450">
              <a:buFont typeface="Arial"/>
              <a:buChar char="•"/>
            </a:pPr>
            <a:r>
              <a:rPr lang="en-US" sz="1200" kern="1200" dirty="0" smtClean="0">
                <a:solidFill>
                  <a:schemeClr val="tx1"/>
                </a:solidFill>
                <a:latin typeface="+mn-lt"/>
                <a:ea typeface="+mn-ea"/>
                <a:cs typeface="+mn-cs"/>
              </a:rPr>
              <a:t>Thoughts are or are about horrible, unacceptable, senseless, bizarre things and usually cause significant distress</a:t>
            </a:r>
          </a:p>
          <a:p>
            <a:pPr marL="171450" indent="-171450">
              <a:buFont typeface="Arial"/>
              <a:buChar char="•"/>
            </a:pPr>
            <a:r>
              <a:rPr lang="en-US" sz="1200" kern="1200" dirty="0" smtClean="0">
                <a:solidFill>
                  <a:schemeClr val="tx1"/>
                </a:solidFill>
                <a:latin typeface="+mn-lt"/>
                <a:ea typeface="+mn-ea"/>
                <a:cs typeface="+mn-cs"/>
              </a:rPr>
              <a:t>These thoughts persist most every if not every day. They wear you out.</a:t>
            </a:r>
          </a:p>
          <a:p>
            <a:pPr marL="171450" indent="-171450">
              <a:buFont typeface="Arial"/>
              <a:buChar char="•"/>
            </a:pPr>
            <a:r>
              <a:rPr lang="en-US" sz="1200" kern="1200" dirty="0" smtClean="0">
                <a:solidFill>
                  <a:schemeClr val="tx1"/>
                </a:solidFill>
                <a:latin typeface="+mn-lt"/>
                <a:ea typeface="+mn-ea"/>
                <a:cs typeface="+mn-cs"/>
              </a:rPr>
              <a:t>The focus of the obsession(s) is something that matters to you a great deal. Usually a deep value. The fear is about something contrary or dangerous to that value.</a:t>
            </a:r>
          </a:p>
          <a:p>
            <a:pPr marL="0" indent="0">
              <a:buFontTx/>
              <a:buNone/>
            </a:pPr>
            <a:r>
              <a:rPr lang="en-US" sz="1200" kern="1200" dirty="0" smtClean="0">
                <a:solidFill>
                  <a:schemeClr val="tx1"/>
                </a:solidFill>
                <a:latin typeface="+mn-lt"/>
                <a:ea typeface="+mn-ea"/>
                <a:cs typeface="+mn-cs"/>
              </a:rPr>
              <a:t>Definition: Compulsion</a:t>
            </a:r>
          </a:p>
          <a:p>
            <a:pPr marL="171450" indent="-171450">
              <a:buFont typeface="Arial"/>
              <a:buChar char="•"/>
            </a:pPr>
            <a:r>
              <a:rPr lang="en-US" sz="1200" kern="1200" dirty="0" smtClean="0">
                <a:solidFill>
                  <a:schemeClr val="tx1"/>
                </a:solidFill>
                <a:latin typeface="+mn-lt"/>
                <a:ea typeface="+mn-ea"/>
                <a:cs typeface="+mn-cs"/>
              </a:rPr>
              <a:t>Urge to perform behavioral or mental rituals to reduce the anxiety or prevent the possibility of harm connected to the obsession.</a:t>
            </a:r>
          </a:p>
          <a:p>
            <a:pPr marL="171450" indent="-171450">
              <a:buFont typeface="Arial"/>
              <a:buChar char="•"/>
            </a:pPr>
            <a:r>
              <a:rPr lang="en-US" sz="1200" kern="1200" dirty="0" smtClean="0">
                <a:solidFill>
                  <a:schemeClr val="tx1"/>
                </a:solidFill>
                <a:latin typeface="+mn-lt"/>
                <a:ea typeface="+mn-ea"/>
                <a:cs typeface="+mn-cs"/>
              </a:rPr>
              <a:t>Behavioral acts can be checking on things (over and over), avoiding anything connected to danger, cleaning or decontaminating, counting or organizing , repeating things to get it right, asking for reassurance, etc. </a:t>
            </a:r>
          </a:p>
          <a:p>
            <a:pPr marL="171450" indent="-171450">
              <a:buFont typeface="Arial"/>
              <a:buChar char="•"/>
            </a:pPr>
            <a:r>
              <a:rPr lang="en-US" sz="1200" kern="1200" dirty="0" smtClean="0">
                <a:solidFill>
                  <a:schemeClr val="tx1"/>
                </a:solidFill>
                <a:latin typeface="+mn-lt"/>
                <a:ea typeface="+mn-ea"/>
                <a:cs typeface="+mn-cs"/>
              </a:rPr>
              <a:t>Mental acts can be suppressing thoughts, neutralizing thoughts with counter thoughts, praying, repeating, distraction, debating, repenting, saying “safe” words, etc. </a:t>
            </a:r>
          </a:p>
          <a:p>
            <a:pPr marL="171450" indent="-171450">
              <a:buFont typeface="Arial"/>
              <a:buChar char="•"/>
            </a:pPr>
            <a:endParaRPr lang="en-US" dirty="0" smtClean="0"/>
          </a:p>
          <a:p>
            <a:r>
              <a:rPr lang="en-US" dirty="0" smtClean="0"/>
              <a:t>Excessive relative to danger (have some truth to them)</a:t>
            </a:r>
          </a:p>
          <a:p>
            <a:r>
              <a:rPr lang="en-US" dirty="0" smtClean="0"/>
              <a:t>Completely resistant to placebo</a:t>
            </a:r>
          </a:p>
          <a:p>
            <a:r>
              <a:rPr lang="en-US" dirty="0" smtClean="0"/>
              <a:t>Goes after what is most important to you</a:t>
            </a:r>
          </a:p>
          <a:p>
            <a:endParaRPr lang="en-US" dirty="0" smtClean="0"/>
          </a:p>
          <a:p>
            <a:endParaRPr lang="en-US" dirty="0" smtClean="0"/>
          </a:p>
          <a:p>
            <a:r>
              <a:rPr lang="en-US" dirty="0" smtClean="0"/>
              <a:t>Very time consuming</a:t>
            </a:r>
          </a:p>
          <a:p>
            <a:r>
              <a:rPr lang="en-US" dirty="0" smtClean="0"/>
              <a:t>Repetitive</a:t>
            </a:r>
          </a:p>
          <a:p>
            <a:r>
              <a:rPr lang="en-US" dirty="0" smtClean="0"/>
              <a:t>Ritualistic</a:t>
            </a:r>
          </a:p>
          <a:p>
            <a:r>
              <a:rPr lang="en-US" dirty="0" smtClean="0"/>
              <a:t>Eccentric</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22E9CD0-466B-AC48-8515-857C743D736B}" type="slidenum">
              <a:rPr lang="en-US" smtClean="0"/>
              <a:t>4</a:t>
            </a:fld>
            <a:endParaRPr lang="en-US"/>
          </a:p>
        </p:txBody>
      </p:sp>
    </p:spTree>
    <p:extLst>
      <p:ext uri="{BB962C8B-B14F-4D97-AF65-F5344CB8AC3E}">
        <p14:creationId xmlns:p14="http://schemas.microsoft.com/office/powerpoint/2010/main" val="414903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22</a:t>
            </a:fld>
            <a:endParaRPr lang="en-US"/>
          </a:p>
        </p:txBody>
      </p:sp>
    </p:spTree>
    <p:extLst>
      <p:ext uri="{BB962C8B-B14F-4D97-AF65-F5344CB8AC3E}">
        <p14:creationId xmlns:p14="http://schemas.microsoft.com/office/powerpoint/2010/main" val="4044288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23</a:t>
            </a:fld>
            <a:endParaRPr lang="en-US"/>
          </a:p>
        </p:txBody>
      </p:sp>
    </p:spTree>
    <p:extLst>
      <p:ext uri="{BB962C8B-B14F-4D97-AF65-F5344CB8AC3E}">
        <p14:creationId xmlns:p14="http://schemas.microsoft.com/office/powerpoint/2010/main" val="127449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 is how you determine what is obsession and what is compulsion</a:t>
            </a:r>
          </a:p>
          <a:p>
            <a:r>
              <a:rPr lang="en-US" dirty="0" smtClean="0"/>
              <a:t>Function</a:t>
            </a:r>
            <a:r>
              <a:rPr lang="en-US" baseline="0" dirty="0" smtClean="0"/>
              <a:t> is how you tell it apart from other things. Ex. Autism spectrum can hyper-focus. Is there anxiety? Does the compulsive part cause a reduction in anxiety? Or is there pleasure and compulsion reinforces experience of pleasure. Ex. “Obsessed” with video game</a:t>
            </a:r>
            <a:endParaRPr lang="en-US" dirty="0" smtClean="0"/>
          </a:p>
          <a:p>
            <a:r>
              <a:rPr lang="en-US" dirty="0" smtClean="0"/>
              <a:t>OCD is always about negative reinforcement</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5</a:t>
            </a:fld>
            <a:endParaRPr lang="en-US"/>
          </a:p>
        </p:txBody>
      </p:sp>
    </p:spTree>
    <p:extLst>
      <p:ext uri="{BB962C8B-B14F-4D97-AF65-F5344CB8AC3E}">
        <p14:creationId xmlns:p14="http://schemas.microsoft.com/office/powerpoint/2010/main" val="303162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Obsessive</a:t>
            </a:r>
            <a:r>
              <a:rPr lang="en-US" baseline="0" dirty="0" smtClean="0"/>
              <a:t> fears are triggered by object or thought. The underlying fear leads to terrifying interpretation. </a:t>
            </a:r>
          </a:p>
          <a:p>
            <a:endParaRPr lang="en-US" baseline="0" dirty="0" smtClean="0"/>
          </a:p>
          <a:p>
            <a:r>
              <a:rPr lang="en-US" baseline="0" dirty="0" smtClean="0"/>
              <a:t>Contaminant is trigger and infection is core fear– can get really unrealistic. Can’t even be in building. Won’t touch something for incredibly long time. No way the virus could live</a:t>
            </a:r>
          </a:p>
          <a:p>
            <a:r>
              <a:rPr lang="en-US" baseline="0" dirty="0" smtClean="0"/>
              <a:t>Terrible thought is trigger and thinking will go to hell is core fear. </a:t>
            </a:r>
          </a:p>
          <a:p>
            <a:r>
              <a:rPr lang="en-US" baseline="0" dirty="0" smtClean="0"/>
              <a:t>Didn’t tell buyer about possible asbestos is trigger and core fear is someone might die as a result</a:t>
            </a:r>
          </a:p>
          <a:p>
            <a:r>
              <a:rPr lang="en-US" baseline="0" dirty="0" smtClean="0"/>
              <a:t>Drive through busy parking lot is trigger and core fear is can’t remember if ran over someone which would result in jail</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6</a:t>
            </a:fld>
            <a:endParaRPr lang="en-US"/>
          </a:p>
        </p:txBody>
      </p:sp>
    </p:spTree>
    <p:extLst>
      <p:ext uri="{BB962C8B-B14F-4D97-AF65-F5344CB8AC3E}">
        <p14:creationId xmlns:p14="http://schemas.microsoft.com/office/powerpoint/2010/main" val="303162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Trigger must be a threat of danger. For</a:t>
            </a:r>
            <a:r>
              <a:rPr lang="en-US" sz="1600" baseline="0" dirty="0" smtClean="0"/>
              <a:t> example, you might see glass and think I should pick up because someone could get hurt vs. seeing movie of someone destroying their feet. </a:t>
            </a:r>
            <a:endParaRPr lang="en-US" sz="1600" baseline="0" dirty="0" smtClean="0"/>
          </a:p>
          <a:p>
            <a:r>
              <a:rPr lang="en-US" sz="1600" baseline="0" dirty="0" smtClean="0"/>
              <a:t>Disorder, something like blood, water someone could slip on, cross double line in road</a:t>
            </a:r>
            <a:endParaRPr lang="en-US" sz="1600" baseline="0" dirty="0" smtClean="0"/>
          </a:p>
          <a:p>
            <a:endParaRPr lang="en-US" sz="1600" baseline="0" dirty="0" smtClean="0"/>
          </a:p>
          <a:p>
            <a:r>
              <a:rPr lang="en-US" sz="1600" baseline="0" dirty="0" smtClean="0"/>
              <a:t>Thought itself is scary. </a:t>
            </a:r>
          </a:p>
          <a:p>
            <a:pPr marL="228600" indent="-228600">
              <a:buAutoNum type="arabicPeriod"/>
            </a:pPr>
            <a:r>
              <a:rPr lang="en-US" sz="1600" baseline="0" dirty="0" smtClean="0"/>
              <a:t>Think you might do it, act on it, not sure you can control it (pseudo urge) “What if I go crazy and start killing?”</a:t>
            </a:r>
          </a:p>
          <a:p>
            <a:pPr marL="228600" indent="-228600">
              <a:buAutoNum type="arabicPeriod"/>
            </a:pPr>
            <a:r>
              <a:rPr lang="en-US" sz="1600" baseline="0" dirty="0" smtClean="0"/>
              <a:t>Thought itself makes you bad. “If I think of child and sex I am a pedophile”</a:t>
            </a:r>
            <a:endParaRPr lang="en-US" sz="1600" dirty="0"/>
          </a:p>
        </p:txBody>
      </p:sp>
      <p:sp>
        <p:nvSpPr>
          <p:cNvPr id="4" name="Slide Number Placeholder 3"/>
          <p:cNvSpPr>
            <a:spLocks noGrp="1"/>
          </p:cNvSpPr>
          <p:nvPr>
            <p:ph type="sldNum" sz="quarter" idx="10"/>
          </p:nvPr>
        </p:nvSpPr>
        <p:spPr/>
        <p:txBody>
          <a:bodyPr/>
          <a:lstStyle/>
          <a:p>
            <a:fld id="{122E9CD0-466B-AC48-8515-857C743D736B}" type="slidenum">
              <a:rPr lang="en-US" smtClean="0"/>
              <a:t>7</a:t>
            </a:fld>
            <a:endParaRPr lang="en-US"/>
          </a:p>
        </p:txBody>
      </p:sp>
    </p:spTree>
    <p:extLst>
      <p:ext uri="{BB962C8B-B14F-4D97-AF65-F5344CB8AC3E}">
        <p14:creationId xmlns:p14="http://schemas.microsoft.com/office/powerpoint/2010/main" val="303162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reinforcing. Meaning they are likely to happen again because they reduce anxiety somewhat.</a:t>
            </a:r>
            <a:r>
              <a:rPr lang="en-US" baseline="0" dirty="0" smtClean="0"/>
              <a:t> Not pleasure seeking. </a:t>
            </a:r>
          </a:p>
          <a:p>
            <a:endParaRPr lang="en-US" baseline="0" dirty="0" smtClean="0"/>
          </a:p>
          <a:p>
            <a:r>
              <a:rPr lang="en-US" baseline="0" dirty="0" smtClean="0"/>
              <a:t>These are ways to make things safer.</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8</a:t>
            </a:fld>
            <a:endParaRPr lang="en-US"/>
          </a:p>
        </p:txBody>
      </p:sp>
    </p:spTree>
    <p:extLst>
      <p:ext uri="{BB962C8B-B14F-4D97-AF65-F5344CB8AC3E}">
        <p14:creationId xmlns:p14="http://schemas.microsoft.com/office/powerpoint/2010/main" val="303162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secondary way of avoiding can</a:t>
            </a:r>
            <a:r>
              <a:rPr lang="en-US" baseline="0" dirty="0" smtClean="0"/>
              <a:t> be very subtle. These are called safety behaviors.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22E9CD0-466B-AC48-8515-857C743D736B}" type="slidenum">
              <a:rPr lang="en-US" smtClean="0"/>
              <a:t>9</a:t>
            </a:fld>
            <a:endParaRPr lang="en-US"/>
          </a:p>
        </p:txBody>
      </p:sp>
    </p:spTree>
    <p:extLst>
      <p:ext uri="{BB962C8B-B14F-4D97-AF65-F5344CB8AC3E}">
        <p14:creationId xmlns:p14="http://schemas.microsoft.com/office/powerpoint/2010/main" val="303162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spcBef>
                <a:spcPts val="0"/>
              </a:spcBef>
              <a:buSzTx/>
              <a:buNone/>
              <a:defRPr/>
            </a:pPr>
            <a:r>
              <a:rPr lang="en-US" dirty="0" smtClean="0"/>
              <a:t>Getting a shot – don’t go to doc, dentist, give blood – distract self, don’t look at needle, request extra anesthesia</a:t>
            </a:r>
          </a:p>
          <a:p>
            <a:pPr marL="0" indent="0" defTabSz="457200">
              <a:spcBef>
                <a:spcPts val="0"/>
              </a:spcBef>
              <a:buSzTx/>
              <a:buNone/>
              <a:defRPr/>
            </a:pPr>
            <a:r>
              <a:rPr lang="en-US" dirty="0" smtClean="0"/>
              <a:t>Physical symptoms such as racing heart or dizziness – don’t exert yourself – keep checking pulse, have safe person with you, do relaxation to stay calm</a:t>
            </a:r>
          </a:p>
          <a:p>
            <a:pPr marL="0" indent="0" defTabSz="457200">
              <a:spcBef>
                <a:spcPts val="0"/>
              </a:spcBef>
              <a:buSzTx/>
              <a:buNone/>
              <a:defRPr/>
            </a:pPr>
            <a:r>
              <a:rPr lang="en-US" dirty="0" smtClean="0"/>
              <a:t>Situation where it would be bad to lose control – don’t drive – stay in right lane, drive surface streets, have someone with you</a:t>
            </a:r>
          </a:p>
          <a:p>
            <a:pPr marL="0" indent="0" defTabSz="457200">
              <a:spcBef>
                <a:spcPts val="0"/>
              </a:spcBef>
              <a:buSzTx/>
              <a:buNone/>
              <a:defRPr/>
            </a:pPr>
            <a:r>
              <a:rPr lang="en-US" dirty="0" smtClean="0"/>
              <a:t>Eating food you could choke on – don’t eat those foods – have lots of water, chew food extra amount, eat soft foods</a:t>
            </a:r>
          </a:p>
          <a:p>
            <a:pPr marL="0" indent="0" defTabSz="457200">
              <a:spcBef>
                <a:spcPts val="0"/>
              </a:spcBef>
              <a:buSzTx/>
              <a:buNone/>
              <a:defRPr/>
            </a:pPr>
            <a:r>
              <a:rPr lang="en-US" dirty="0" smtClean="0"/>
              <a:t>Interacting with people – avoid social situations – keep conversation on easy topics, avoid eye contact, take talkative friend with you, have excuse to leave</a:t>
            </a:r>
          </a:p>
          <a:p>
            <a:pPr marL="0" indent="0" defTabSz="457200">
              <a:spcBef>
                <a:spcPts val="0"/>
              </a:spcBef>
              <a:buSzTx/>
              <a:buNone/>
              <a:defRPr/>
            </a:pPr>
            <a:r>
              <a:rPr lang="en-US" dirty="0" smtClean="0"/>
              <a:t>Hard to escape situations – avoid those – stay close to exits, safe person, bring items just in case</a:t>
            </a:r>
          </a:p>
          <a:p>
            <a:pPr marL="0" indent="0" defTabSz="457200">
              <a:spcBef>
                <a:spcPts val="0"/>
              </a:spcBef>
              <a:buSzTx/>
              <a:buNone/>
              <a:defRPr/>
            </a:pPr>
            <a:r>
              <a:rPr lang="en-US" dirty="0" smtClean="0"/>
              <a:t>Getting sick – avoid contaminated places – touch with sleeve, wash, use napkin, keep sanitizer with you</a:t>
            </a:r>
          </a:p>
          <a:p>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10</a:t>
            </a:fld>
            <a:endParaRPr lang="en-US"/>
          </a:p>
        </p:txBody>
      </p:sp>
    </p:spTree>
    <p:extLst>
      <p:ext uri="{BB962C8B-B14F-4D97-AF65-F5344CB8AC3E}">
        <p14:creationId xmlns:p14="http://schemas.microsoft.com/office/powerpoint/2010/main" val="193535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Obsessive part of cycle</a:t>
            </a:r>
            <a:r>
              <a:rPr lang="en-US" baseline="0" dirty="0" smtClean="0"/>
              <a:t> is in Yellow</a:t>
            </a:r>
          </a:p>
          <a:p>
            <a:r>
              <a:rPr lang="en-US" baseline="0" dirty="0" smtClean="0"/>
              <a:t>Compulsive in Red</a:t>
            </a:r>
            <a:endParaRPr lang="en-US" dirty="0" smtClean="0"/>
          </a:p>
          <a:p>
            <a:endParaRPr lang="en-US" dirty="0" smtClean="0"/>
          </a:p>
          <a:p>
            <a:r>
              <a:rPr lang="en-US" dirty="0" smtClean="0"/>
              <a:t>Avoiding </a:t>
            </a:r>
            <a:r>
              <a:rPr lang="en-US" dirty="0" smtClean="0"/>
              <a:t>communicates that something</a:t>
            </a:r>
            <a:r>
              <a:rPr lang="en-US" baseline="0" dirty="0" smtClean="0"/>
              <a:t> is truly dangerous. Never experience that disproves the belief of danger. The avoiding is reinforced because you get relief but you reinforce view of threat.</a:t>
            </a:r>
          </a:p>
          <a:p>
            <a:endParaRPr lang="en-US" baseline="0" dirty="0" smtClean="0"/>
          </a:p>
          <a:p>
            <a:r>
              <a:rPr lang="en-US" baseline="0" dirty="0" smtClean="0"/>
              <a:t>Cycle builds over time. Increases belief that something is dangerous. </a:t>
            </a:r>
          </a:p>
          <a:p>
            <a:endParaRPr lang="en-US" baseline="0" dirty="0" smtClean="0"/>
          </a:p>
          <a:p>
            <a:r>
              <a:rPr lang="en-US" baseline="0" dirty="0" smtClean="0"/>
              <a:t>Without correction the cycle won’t change. </a:t>
            </a:r>
            <a:endParaRPr lang="en-US" dirty="0"/>
          </a:p>
        </p:txBody>
      </p:sp>
      <p:sp>
        <p:nvSpPr>
          <p:cNvPr id="4" name="Slide Number Placeholder 3"/>
          <p:cNvSpPr>
            <a:spLocks noGrp="1"/>
          </p:cNvSpPr>
          <p:nvPr>
            <p:ph type="sldNum" sz="quarter" idx="10"/>
          </p:nvPr>
        </p:nvSpPr>
        <p:spPr/>
        <p:txBody>
          <a:bodyPr/>
          <a:lstStyle/>
          <a:p>
            <a:fld id="{122E9CD0-466B-AC48-8515-857C743D736B}" type="slidenum">
              <a:rPr lang="en-US" smtClean="0"/>
              <a:t>11</a:t>
            </a:fld>
            <a:endParaRPr lang="en-US"/>
          </a:p>
        </p:txBody>
      </p:sp>
    </p:spTree>
    <p:extLst>
      <p:ext uri="{BB962C8B-B14F-4D97-AF65-F5344CB8AC3E}">
        <p14:creationId xmlns:p14="http://schemas.microsoft.com/office/powerpoint/2010/main" val="404428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Friday, February 7,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Friday, February 7,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Friday, February 7,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Friday, February 7,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Friday, February 7, 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Friday, February 7,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Friday, February 7,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Friday, February 7, 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Friday, February 7, 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Friday, February 7,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Friday, February 7, 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Friday, February 7, 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yanxiouschild.com" TargetMode="External"/><Relationship Id="rId4" Type="http://schemas.openxmlformats.org/officeDocument/2006/relationships/hyperlink" Target="http://www.carolinas-counseling.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76300" y="825500"/>
            <a:ext cx="7289800" cy="2895600"/>
          </a:xfrm>
        </p:spPr>
        <p:txBody>
          <a:bodyPr/>
          <a:lstStyle/>
          <a:p>
            <a:pPr algn="ctr"/>
            <a:r>
              <a:rPr lang="en-US" sz="4800" dirty="0" smtClean="0">
                <a:solidFill>
                  <a:schemeClr val="accent2">
                    <a:lumMod val="20000"/>
                    <a:lumOff val="80000"/>
                  </a:schemeClr>
                </a:solidFill>
              </a:rPr>
              <a:t>SB01 Understanding and Treating Obsessive Compulsive Disorder</a:t>
            </a:r>
            <a:endParaRPr lang="en-US" sz="4800" dirty="0">
              <a:solidFill>
                <a:schemeClr val="accent2">
                  <a:lumMod val="20000"/>
                  <a:lumOff val="80000"/>
                </a:schemeClr>
              </a:solidFill>
            </a:endParaRPr>
          </a:p>
        </p:txBody>
      </p:sp>
      <p:sp>
        <p:nvSpPr>
          <p:cNvPr id="6" name="TextBox 5"/>
          <p:cNvSpPr txBox="1"/>
          <p:nvPr/>
        </p:nvSpPr>
        <p:spPr>
          <a:xfrm>
            <a:off x="1783004" y="4653038"/>
            <a:ext cx="4481934" cy="830997"/>
          </a:xfrm>
          <a:prstGeom prst="rect">
            <a:avLst/>
          </a:prstGeom>
          <a:noFill/>
        </p:spPr>
        <p:txBody>
          <a:bodyPr wrap="square" rtlCol="0">
            <a:spAutoFit/>
          </a:bodyPr>
          <a:lstStyle/>
          <a:p>
            <a:r>
              <a:rPr lang="en-US" sz="2400" dirty="0" smtClean="0"/>
              <a:t>Dr. David A Russ</a:t>
            </a:r>
          </a:p>
          <a:p>
            <a:r>
              <a:rPr lang="en-US" sz="2400" dirty="0" smtClean="0"/>
              <a:t>Licensed Psychologist</a:t>
            </a:r>
            <a:endParaRPr lang="en-US" sz="2400" dirty="0"/>
          </a:p>
        </p:txBody>
      </p:sp>
      <p:sp>
        <p:nvSpPr>
          <p:cNvPr id="7" name="TextBox 6"/>
          <p:cNvSpPr txBox="1"/>
          <p:nvPr/>
        </p:nvSpPr>
        <p:spPr>
          <a:xfrm>
            <a:off x="1783004" y="5653690"/>
            <a:ext cx="2885676" cy="369332"/>
          </a:xfrm>
          <a:prstGeom prst="rect">
            <a:avLst/>
          </a:prstGeom>
          <a:noFill/>
        </p:spPr>
        <p:txBody>
          <a:bodyPr wrap="none" rtlCol="0">
            <a:spAutoFit/>
          </a:bodyPr>
          <a:lstStyle/>
          <a:p>
            <a:r>
              <a:rPr lang="en-US" dirty="0" smtClean="0">
                <a:hlinkClick r:id="rId3"/>
              </a:rPr>
              <a:t>www.turnaroundanxiety.com</a:t>
            </a:r>
            <a:r>
              <a:rPr lang="en-US" dirty="0" smtClean="0"/>
              <a:t> </a:t>
            </a:r>
            <a:endParaRPr lang="en-US" dirty="0"/>
          </a:p>
        </p:txBody>
      </p:sp>
      <p:sp>
        <p:nvSpPr>
          <p:cNvPr id="8" name="TextBox 7"/>
          <p:cNvSpPr txBox="1"/>
          <p:nvPr/>
        </p:nvSpPr>
        <p:spPr>
          <a:xfrm>
            <a:off x="4628483" y="5653690"/>
            <a:ext cx="3041555" cy="369332"/>
          </a:xfrm>
          <a:prstGeom prst="rect">
            <a:avLst/>
          </a:prstGeom>
          <a:noFill/>
        </p:spPr>
        <p:txBody>
          <a:bodyPr wrap="none" rtlCol="0">
            <a:spAutoFit/>
          </a:bodyPr>
          <a:lstStyle/>
          <a:p>
            <a:r>
              <a:rPr lang="en-US" dirty="0" smtClean="0">
                <a:hlinkClick r:id="rId4"/>
              </a:rPr>
              <a:t>www.carolinas-counseling.com</a:t>
            </a:r>
            <a:r>
              <a:rPr lang="en-US" dirty="0" smtClean="0"/>
              <a:t>   </a:t>
            </a:r>
            <a:endParaRPr lang="en-US" dirty="0"/>
          </a:p>
        </p:txBody>
      </p:sp>
    </p:spTree>
    <p:extLst>
      <p:ext uri="{BB962C8B-B14F-4D97-AF65-F5344CB8AC3E}">
        <p14:creationId xmlns:p14="http://schemas.microsoft.com/office/powerpoint/2010/main" val="8217143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685801"/>
            <a:ext cx="7452360" cy="4292599"/>
          </a:xfrm>
        </p:spPr>
        <p:txBody>
          <a:bodyPr>
            <a:normAutofit/>
          </a:bodyPr>
          <a:lstStyle/>
          <a:p>
            <a:endParaRPr lang="en-US" dirty="0"/>
          </a:p>
        </p:txBody>
      </p:sp>
      <p:sp>
        <p:nvSpPr>
          <p:cNvPr id="3" name="Title 2"/>
          <p:cNvSpPr>
            <a:spLocks noGrp="1"/>
          </p:cNvSpPr>
          <p:nvPr>
            <p:ph type="title"/>
          </p:nvPr>
        </p:nvSpPr>
        <p:spPr/>
        <p:txBody>
          <a:bodyPr/>
          <a:lstStyle/>
          <a:p>
            <a:r>
              <a:rPr lang="en-US" dirty="0"/>
              <a:t>How it works - Compulsion</a:t>
            </a:r>
          </a:p>
        </p:txBody>
      </p:sp>
      <p:graphicFrame>
        <p:nvGraphicFramePr>
          <p:cNvPr id="4" name="Table 3"/>
          <p:cNvGraphicFramePr>
            <a:graphicFrameLocks noGrp="1"/>
          </p:cNvGraphicFramePr>
          <p:nvPr>
            <p:extLst>
              <p:ext uri="{D42A27DB-BD31-4B8C-83A1-F6EECF244321}">
                <p14:modId xmlns:p14="http://schemas.microsoft.com/office/powerpoint/2010/main" val="2052604725"/>
              </p:ext>
            </p:extLst>
          </p:nvPr>
        </p:nvGraphicFramePr>
        <p:xfrm>
          <a:off x="749300" y="629919"/>
          <a:ext cx="7635240" cy="4297679"/>
        </p:xfrm>
        <a:graphic>
          <a:graphicData uri="http://schemas.openxmlformats.org/drawingml/2006/table">
            <a:tbl>
              <a:tblPr firstRow="1" bandRow="1">
                <a:tableStyleId>{2A488322-F2BA-4B5B-9748-0D474271808F}</a:tableStyleId>
              </a:tblPr>
              <a:tblGrid>
                <a:gridCol w="2545080"/>
                <a:gridCol w="2545080"/>
                <a:gridCol w="2545080"/>
              </a:tblGrid>
              <a:tr h="331821">
                <a:tc>
                  <a:txBody>
                    <a:bodyPr/>
                    <a:lstStyle/>
                    <a:p>
                      <a:r>
                        <a:rPr lang="en-US" dirty="0" smtClean="0"/>
                        <a:t>Trigger</a:t>
                      </a:r>
                      <a:endParaRPr lang="en-US" dirty="0"/>
                    </a:p>
                  </a:txBody>
                  <a:tcPr/>
                </a:tc>
                <a:tc>
                  <a:txBody>
                    <a:bodyPr/>
                    <a:lstStyle/>
                    <a:p>
                      <a:r>
                        <a:rPr lang="en-US" dirty="0" smtClean="0"/>
                        <a:t>Primary safety</a:t>
                      </a:r>
                      <a:endParaRPr lang="en-US" dirty="0"/>
                    </a:p>
                  </a:txBody>
                  <a:tcPr/>
                </a:tc>
                <a:tc>
                  <a:txBody>
                    <a:bodyPr/>
                    <a:lstStyle/>
                    <a:p>
                      <a:r>
                        <a:rPr lang="en-US" dirty="0" smtClean="0"/>
                        <a:t>Secondary safety</a:t>
                      </a:r>
                      <a:endParaRPr lang="en-US" dirty="0"/>
                    </a:p>
                  </a:txBody>
                  <a:tcPr/>
                </a:tc>
              </a:tr>
              <a:tr h="829553">
                <a:tc>
                  <a:txBody>
                    <a:bodyPr/>
                    <a:lstStyle/>
                    <a:p>
                      <a:r>
                        <a:rPr lang="en-US" dirty="0" smtClean="0"/>
                        <a:t>Buying a soft drink</a:t>
                      </a:r>
                      <a:endParaRPr lang="en-US" dirty="0"/>
                    </a:p>
                  </a:txBody>
                  <a:tcPr/>
                </a:tc>
                <a:tc>
                  <a:txBody>
                    <a:bodyPr/>
                    <a:lstStyle/>
                    <a:p>
                      <a:r>
                        <a:rPr lang="en-US" dirty="0" smtClean="0"/>
                        <a:t>Don’t buy</a:t>
                      </a:r>
                      <a:r>
                        <a:rPr lang="en-US" baseline="0" dirty="0" smtClean="0"/>
                        <a:t> it</a:t>
                      </a:r>
                      <a:endParaRPr lang="en-US" dirty="0"/>
                    </a:p>
                  </a:txBody>
                  <a:tcPr/>
                </a:tc>
                <a:tc>
                  <a:txBody>
                    <a:bodyPr/>
                    <a:lstStyle/>
                    <a:p>
                      <a:r>
                        <a:rPr lang="en-US" dirty="0" smtClean="0"/>
                        <a:t>Check the top, pick something from the back, examine</a:t>
                      </a:r>
                      <a:r>
                        <a:rPr lang="en-US" baseline="0" dirty="0" smtClean="0"/>
                        <a:t> for imperfection</a:t>
                      </a:r>
                      <a:endParaRPr lang="en-US" dirty="0"/>
                    </a:p>
                  </a:txBody>
                  <a:tcPr/>
                </a:tc>
              </a:tr>
              <a:tr h="829553">
                <a:tc>
                  <a:txBody>
                    <a:bodyPr/>
                    <a:lstStyle/>
                    <a:p>
                      <a:r>
                        <a:rPr lang="en-US" dirty="0" smtClean="0"/>
                        <a:t>Stop light</a:t>
                      </a:r>
                      <a:endParaRPr lang="en-US" dirty="0"/>
                    </a:p>
                  </a:txBody>
                  <a:tcPr/>
                </a:tc>
                <a:tc>
                  <a:txBody>
                    <a:bodyPr/>
                    <a:lstStyle/>
                    <a:p>
                      <a:r>
                        <a:rPr lang="en-US" dirty="0" smtClean="0"/>
                        <a:t>Don’t drive</a:t>
                      </a:r>
                      <a:endParaRPr lang="en-US" dirty="0"/>
                    </a:p>
                  </a:txBody>
                  <a:tcPr/>
                </a:tc>
                <a:tc>
                  <a:txBody>
                    <a:bodyPr/>
                    <a:lstStyle/>
                    <a:p>
                      <a:r>
                        <a:rPr lang="en-US" sz="1800" kern="1200" dirty="0" smtClean="0">
                          <a:solidFill>
                            <a:schemeClr val="dk1"/>
                          </a:solidFill>
                          <a:effectLst/>
                          <a:latin typeface="+mn-lt"/>
                          <a:ea typeface="+mn-ea"/>
                          <a:cs typeface="+mn-cs"/>
                        </a:rPr>
                        <a:t>Stare at light, say it out loud, return, call police &amp; ask about accidents</a:t>
                      </a:r>
                      <a:r>
                        <a:rPr lang="en-US" dirty="0" smtClean="0">
                          <a:effectLst/>
                        </a:rPr>
                        <a:t> </a:t>
                      </a:r>
                      <a:endParaRPr lang="en-US" dirty="0"/>
                    </a:p>
                  </a:txBody>
                  <a:tcPr/>
                </a:tc>
              </a:tr>
              <a:tr h="1078419">
                <a:tc>
                  <a:txBody>
                    <a:bodyPr/>
                    <a:lstStyle/>
                    <a:p>
                      <a:r>
                        <a:rPr lang="en-US" dirty="0" smtClean="0"/>
                        <a:t>Thought of bad thing occurring</a:t>
                      </a:r>
                      <a:endParaRPr lang="en-US" dirty="0"/>
                    </a:p>
                  </a:txBody>
                  <a:tcPr/>
                </a:tc>
                <a:tc>
                  <a:txBody>
                    <a:bodyPr/>
                    <a:lstStyle/>
                    <a:p>
                      <a:r>
                        <a:rPr lang="en-US" dirty="0" smtClean="0"/>
                        <a:t>Never</a:t>
                      </a:r>
                      <a:r>
                        <a:rPr lang="en-US" baseline="0" dirty="0" smtClean="0"/>
                        <a:t> think of bad things</a:t>
                      </a:r>
                      <a:endParaRPr lang="en-US" dirty="0"/>
                    </a:p>
                  </a:txBody>
                  <a:tcPr/>
                </a:tc>
                <a:tc>
                  <a:txBody>
                    <a:bodyPr/>
                    <a:lstStyle/>
                    <a:p>
                      <a:r>
                        <a:rPr lang="en-US" dirty="0" smtClean="0"/>
                        <a:t>Check that everything is okay, ask</a:t>
                      </a:r>
                      <a:r>
                        <a:rPr lang="en-US" baseline="0" dirty="0" smtClean="0"/>
                        <a:t> for reassurance, replace thought with good one</a:t>
                      </a:r>
                      <a:endParaRPr lang="en-US" dirty="0"/>
                    </a:p>
                  </a:txBody>
                  <a:tcPr/>
                </a:tc>
              </a:tr>
              <a:tr h="829553">
                <a:tc>
                  <a:txBody>
                    <a:bodyPr/>
                    <a:lstStyle/>
                    <a:p>
                      <a:r>
                        <a:rPr lang="en-US" dirty="0" smtClean="0"/>
                        <a:t>Though</a:t>
                      </a:r>
                      <a:r>
                        <a:rPr lang="en-US" baseline="0" dirty="0" smtClean="0"/>
                        <a:t>t that maybe you said something offensive</a:t>
                      </a:r>
                      <a:endParaRPr lang="en-US" dirty="0"/>
                    </a:p>
                  </a:txBody>
                  <a:tcPr/>
                </a:tc>
                <a:tc>
                  <a:txBody>
                    <a:bodyPr/>
                    <a:lstStyle/>
                    <a:p>
                      <a:r>
                        <a:rPr lang="en-US" dirty="0" smtClean="0"/>
                        <a:t>Avoid</a:t>
                      </a:r>
                      <a:r>
                        <a:rPr lang="en-US" baseline="0" dirty="0" smtClean="0"/>
                        <a:t> conversations</a:t>
                      </a:r>
                      <a:endParaRPr lang="en-US" dirty="0"/>
                    </a:p>
                  </a:txBody>
                  <a:tcPr/>
                </a:tc>
                <a:tc>
                  <a:txBody>
                    <a:bodyPr/>
                    <a:lstStyle/>
                    <a:p>
                      <a:r>
                        <a:rPr lang="en-US" dirty="0" smtClean="0"/>
                        <a:t>Check</a:t>
                      </a:r>
                      <a:r>
                        <a:rPr lang="en-US" baseline="0" dirty="0" smtClean="0"/>
                        <a:t> non-</a:t>
                      </a:r>
                      <a:r>
                        <a:rPr lang="en-US" baseline="0" dirty="0" err="1" smtClean="0"/>
                        <a:t>verbals</a:t>
                      </a:r>
                      <a:r>
                        <a:rPr lang="en-US" baseline="0" dirty="0" smtClean="0"/>
                        <a:t>, hold mouth closed, check back to see, apologize</a:t>
                      </a:r>
                      <a:endParaRPr lang="en-US" dirty="0"/>
                    </a:p>
                  </a:txBody>
                  <a:tcPr/>
                </a:tc>
              </a:tr>
            </a:tbl>
          </a:graphicData>
        </a:graphic>
      </p:graphicFrame>
    </p:spTree>
    <p:extLst>
      <p:ext uri="{BB962C8B-B14F-4D97-AF65-F5344CB8AC3E}">
        <p14:creationId xmlns:p14="http://schemas.microsoft.com/office/powerpoint/2010/main" val="38754936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080000"/>
            <a:ext cx="7543800" cy="914400"/>
          </a:xfrm>
        </p:spPr>
        <p:txBody>
          <a:bodyPr/>
          <a:lstStyle/>
          <a:p>
            <a:r>
              <a:rPr lang="en-US" dirty="0" smtClean="0"/>
              <a:t>How it works</a:t>
            </a:r>
            <a:endParaRPr lang="en-US" dirty="0"/>
          </a:p>
        </p:txBody>
      </p:sp>
      <p:pic>
        <p:nvPicPr>
          <p:cNvPr id="10" name="Picture 9" descr="Screenshot_4_1_13_1_59_PM-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11715">
            <a:off x="5666898" y="1119208"/>
            <a:ext cx="1371600" cy="8509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738814264"/>
              </p:ext>
            </p:extLst>
          </p:nvPr>
        </p:nvGraphicFramePr>
        <p:xfrm>
          <a:off x="2260600" y="1681962"/>
          <a:ext cx="6096000" cy="3663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647700" y="419100"/>
            <a:ext cx="3102131" cy="584776"/>
          </a:xfrm>
          <a:prstGeom prst="rect">
            <a:avLst/>
          </a:prstGeom>
          <a:noFill/>
        </p:spPr>
        <p:txBody>
          <a:bodyPr wrap="none" rtlCol="0">
            <a:spAutoFit/>
          </a:bodyPr>
          <a:lstStyle/>
          <a:p>
            <a:r>
              <a:rPr lang="en-US" sz="3200" dirty="0" smtClean="0"/>
              <a:t>Reinforcing Cycle</a:t>
            </a:r>
            <a:endParaRPr lang="en-US" sz="3200" dirty="0"/>
          </a:p>
        </p:txBody>
      </p:sp>
      <p:sp>
        <p:nvSpPr>
          <p:cNvPr id="9" name="TextBox 8"/>
          <p:cNvSpPr txBox="1"/>
          <p:nvPr/>
        </p:nvSpPr>
        <p:spPr>
          <a:xfrm>
            <a:off x="4856923" y="857667"/>
            <a:ext cx="1707214" cy="738664"/>
          </a:xfrm>
          <a:prstGeom prst="rect">
            <a:avLst/>
          </a:prstGeom>
          <a:noFill/>
        </p:spPr>
        <p:txBody>
          <a:bodyPr wrap="square" rtlCol="0">
            <a:spAutoFit/>
          </a:bodyPr>
          <a:lstStyle/>
          <a:p>
            <a:pPr lvl="0"/>
            <a:r>
              <a:rPr lang="en-US" sz="2400" dirty="0">
                <a:solidFill>
                  <a:srgbClr val="FFFF00"/>
                </a:solidFill>
              </a:rPr>
              <a:t>Trigger</a:t>
            </a:r>
            <a:endParaRPr lang="en-US" dirty="0">
              <a:solidFill>
                <a:srgbClr val="FFFF00"/>
              </a:solidFill>
            </a:endParaRPr>
          </a:p>
          <a:p>
            <a:endParaRPr lang="en-US" dirty="0"/>
          </a:p>
        </p:txBody>
      </p:sp>
      <p:sp>
        <p:nvSpPr>
          <p:cNvPr id="5" name="TextBox 4"/>
          <p:cNvSpPr txBox="1"/>
          <p:nvPr/>
        </p:nvSpPr>
        <p:spPr>
          <a:xfrm>
            <a:off x="7062746" y="2183368"/>
            <a:ext cx="1467068" cy="461665"/>
          </a:xfrm>
          <a:prstGeom prst="rect">
            <a:avLst/>
          </a:prstGeom>
          <a:noFill/>
        </p:spPr>
        <p:txBody>
          <a:bodyPr wrap="none" rtlCol="0">
            <a:spAutoFit/>
          </a:bodyPr>
          <a:lstStyle/>
          <a:p>
            <a:r>
              <a:rPr lang="en-US" sz="2400" dirty="0" smtClean="0">
                <a:solidFill>
                  <a:srgbClr val="FFFF00"/>
                </a:solidFill>
              </a:rPr>
              <a:t>Core Fear</a:t>
            </a:r>
            <a:endParaRPr lang="en-US" sz="2400" dirty="0">
              <a:solidFill>
                <a:srgbClr val="FFFF00"/>
              </a:solidFill>
            </a:endParaRPr>
          </a:p>
        </p:txBody>
      </p:sp>
      <p:sp>
        <p:nvSpPr>
          <p:cNvPr id="6" name="TextBox 5"/>
          <p:cNvSpPr txBox="1"/>
          <p:nvPr/>
        </p:nvSpPr>
        <p:spPr>
          <a:xfrm>
            <a:off x="7090686" y="1333500"/>
            <a:ext cx="1840818" cy="523220"/>
          </a:xfrm>
          <a:prstGeom prst="rect">
            <a:avLst/>
          </a:prstGeom>
          <a:noFill/>
        </p:spPr>
        <p:txBody>
          <a:bodyPr wrap="none" rtlCol="0">
            <a:spAutoFit/>
          </a:bodyPr>
          <a:lstStyle/>
          <a:p>
            <a:r>
              <a:rPr lang="en-US" sz="2800" dirty="0" smtClean="0">
                <a:solidFill>
                  <a:srgbClr val="FFFF00"/>
                </a:solidFill>
              </a:rPr>
              <a:t>Obsessions</a:t>
            </a:r>
            <a:endParaRPr lang="en-US" dirty="0">
              <a:solidFill>
                <a:srgbClr val="FFFF00"/>
              </a:solidFill>
            </a:endParaRPr>
          </a:p>
        </p:txBody>
      </p:sp>
      <p:sp>
        <p:nvSpPr>
          <p:cNvPr id="7" name="TextBox 6"/>
          <p:cNvSpPr txBox="1"/>
          <p:nvPr/>
        </p:nvSpPr>
        <p:spPr>
          <a:xfrm>
            <a:off x="1295400" y="4025900"/>
            <a:ext cx="2084350" cy="523220"/>
          </a:xfrm>
          <a:prstGeom prst="rect">
            <a:avLst/>
          </a:prstGeom>
          <a:noFill/>
        </p:spPr>
        <p:txBody>
          <a:bodyPr wrap="none" rtlCol="0">
            <a:spAutoFit/>
          </a:bodyPr>
          <a:lstStyle/>
          <a:p>
            <a:r>
              <a:rPr lang="en-US" sz="2800" dirty="0" smtClean="0">
                <a:solidFill>
                  <a:srgbClr val="FF0000"/>
                </a:solidFill>
              </a:rPr>
              <a:t>Compulsions</a:t>
            </a:r>
            <a:endParaRPr lang="en-US" dirty="0">
              <a:solidFill>
                <a:srgbClr val="FF0000"/>
              </a:solidFill>
            </a:endParaRPr>
          </a:p>
        </p:txBody>
      </p:sp>
    </p:spTree>
    <p:extLst>
      <p:ext uri="{BB962C8B-B14F-4D97-AF65-F5344CB8AC3E}">
        <p14:creationId xmlns:p14="http://schemas.microsoft.com/office/powerpoint/2010/main" val="327168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rmAutofit/>
          </a:bodyPr>
          <a:lstStyle/>
          <a:p>
            <a:pPr>
              <a:buFont typeface="Arial"/>
              <a:buChar char="•"/>
            </a:pPr>
            <a:r>
              <a:rPr lang="en-US" sz="2400" dirty="0" smtClean="0"/>
              <a:t>Contamination</a:t>
            </a:r>
          </a:p>
          <a:p>
            <a:pPr>
              <a:buFont typeface="Arial"/>
              <a:buChar char="•"/>
            </a:pPr>
            <a:r>
              <a:rPr lang="en-US" sz="2400" dirty="0" smtClean="0"/>
              <a:t>Symmetry/Perfection</a:t>
            </a:r>
          </a:p>
          <a:p>
            <a:pPr>
              <a:buFont typeface="Arial"/>
              <a:buChar char="•"/>
            </a:pPr>
            <a:r>
              <a:rPr lang="en-US" sz="2400" dirty="0" smtClean="0"/>
              <a:t>Taboo (mistakenly called Pure “O”)</a:t>
            </a:r>
          </a:p>
          <a:p>
            <a:pPr lvl="1">
              <a:buFont typeface="Arial"/>
              <a:buChar char="•"/>
            </a:pPr>
            <a:r>
              <a:rPr lang="en-US" sz="2200" dirty="0" smtClean="0"/>
              <a:t>Aggression</a:t>
            </a:r>
          </a:p>
          <a:p>
            <a:pPr lvl="1">
              <a:buFont typeface="Arial"/>
              <a:buChar char="•"/>
            </a:pPr>
            <a:r>
              <a:rPr lang="en-US" sz="2200" dirty="0" smtClean="0"/>
              <a:t>Sex</a:t>
            </a:r>
          </a:p>
          <a:p>
            <a:pPr lvl="1">
              <a:buFont typeface="Arial"/>
              <a:buChar char="•"/>
            </a:pPr>
            <a:r>
              <a:rPr lang="en-US" sz="2200" dirty="0" smtClean="0"/>
              <a:t>Religious (Scrupulosity)</a:t>
            </a:r>
          </a:p>
          <a:p>
            <a:pPr>
              <a:buFont typeface="Arial"/>
              <a:buChar char="•"/>
            </a:pPr>
            <a:r>
              <a:rPr lang="en-US" sz="2400" dirty="0" smtClean="0"/>
              <a:t>Calamity/Harm</a:t>
            </a:r>
          </a:p>
          <a:p>
            <a:pPr>
              <a:buFont typeface="Arial"/>
              <a:buChar char="•"/>
            </a:pPr>
            <a:r>
              <a:rPr lang="en-US" sz="2400" dirty="0" smtClean="0"/>
              <a:t>Bad Luck</a:t>
            </a:r>
          </a:p>
          <a:p>
            <a:pPr>
              <a:buFont typeface="Arial"/>
              <a:buChar char="•"/>
            </a:pPr>
            <a:r>
              <a:rPr lang="en-US" sz="2400" dirty="0" smtClean="0"/>
              <a:t>Health and Body</a:t>
            </a:r>
            <a:endParaRPr lang="en-US" sz="2400" dirty="0"/>
          </a:p>
        </p:txBody>
      </p:sp>
      <p:sp>
        <p:nvSpPr>
          <p:cNvPr id="3" name="Title 2"/>
          <p:cNvSpPr>
            <a:spLocks noGrp="1"/>
          </p:cNvSpPr>
          <p:nvPr>
            <p:ph type="title"/>
          </p:nvPr>
        </p:nvSpPr>
        <p:spPr/>
        <p:txBody>
          <a:bodyPr/>
          <a:lstStyle/>
          <a:p>
            <a:r>
              <a:rPr lang="en-US" dirty="0" smtClean="0"/>
              <a:t>Variations - Obsessions</a:t>
            </a:r>
            <a:endParaRPr lang="en-US" dirty="0"/>
          </a:p>
        </p:txBody>
      </p:sp>
    </p:spTree>
    <p:extLst>
      <p:ext uri="{BB962C8B-B14F-4D97-AF65-F5344CB8AC3E}">
        <p14:creationId xmlns:p14="http://schemas.microsoft.com/office/powerpoint/2010/main" val="9402889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Autofit/>
          </a:bodyPr>
          <a:lstStyle/>
          <a:p>
            <a:pPr>
              <a:buFont typeface="Arial"/>
              <a:buChar char="•"/>
            </a:pPr>
            <a:r>
              <a:rPr lang="en-US" sz="2400" dirty="0" smtClean="0"/>
              <a:t>Decontaminate/Clean</a:t>
            </a:r>
          </a:p>
          <a:p>
            <a:pPr>
              <a:buFont typeface="Arial"/>
              <a:buChar char="•"/>
            </a:pPr>
            <a:r>
              <a:rPr lang="en-US" sz="2400" dirty="0" smtClean="0"/>
              <a:t>Checking</a:t>
            </a:r>
          </a:p>
          <a:p>
            <a:pPr>
              <a:buFont typeface="Arial"/>
              <a:buChar char="•"/>
            </a:pPr>
            <a:r>
              <a:rPr lang="en-US" sz="2400" dirty="0" smtClean="0"/>
              <a:t>Counting</a:t>
            </a:r>
          </a:p>
          <a:p>
            <a:pPr>
              <a:buFont typeface="Arial"/>
              <a:buChar char="•"/>
            </a:pPr>
            <a:r>
              <a:rPr lang="en-US" sz="2400" dirty="0" smtClean="0"/>
              <a:t>Undoing</a:t>
            </a:r>
          </a:p>
          <a:p>
            <a:pPr>
              <a:buFont typeface="Arial"/>
              <a:buChar char="•"/>
            </a:pPr>
            <a:r>
              <a:rPr lang="en-US" sz="2400" dirty="0" smtClean="0"/>
              <a:t>Perfection</a:t>
            </a:r>
          </a:p>
          <a:p>
            <a:pPr>
              <a:buFont typeface="Arial"/>
              <a:buChar char="•"/>
            </a:pPr>
            <a:r>
              <a:rPr lang="en-US" sz="2400" dirty="0" smtClean="0"/>
              <a:t>Touching or movement</a:t>
            </a:r>
          </a:p>
          <a:p>
            <a:pPr>
              <a:buFont typeface="Arial"/>
              <a:buChar char="•"/>
            </a:pPr>
            <a:r>
              <a:rPr lang="en-US" sz="2400" dirty="0" smtClean="0"/>
              <a:t>Mental</a:t>
            </a:r>
          </a:p>
          <a:p>
            <a:pPr>
              <a:buFont typeface="Arial"/>
              <a:buChar char="•"/>
            </a:pPr>
            <a:r>
              <a:rPr lang="en-US" sz="2400" dirty="0" smtClean="0"/>
              <a:t>Prevention/Protect</a:t>
            </a:r>
          </a:p>
          <a:p>
            <a:pPr>
              <a:buFont typeface="Arial"/>
              <a:buChar char="•"/>
            </a:pPr>
            <a:r>
              <a:rPr lang="en-US" sz="2400" dirty="0" smtClean="0"/>
              <a:t>Body Focused</a:t>
            </a:r>
          </a:p>
        </p:txBody>
      </p:sp>
      <p:sp>
        <p:nvSpPr>
          <p:cNvPr id="3" name="Title 2"/>
          <p:cNvSpPr>
            <a:spLocks noGrp="1"/>
          </p:cNvSpPr>
          <p:nvPr>
            <p:ph type="title"/>
          </p:nvPr>
        </p:nvSpPr>
        <p:spPr/>
        <p:txBody>
          <a:bodyPr/>
          <a:lstStyle/>
          <a:p>
            <a:r>
              <a:rPr lang="en-US" dirty="0" smtClean="0"/>
              <a:t>Variations - Compulsions</a:t>
            </a:r>
            <a:endParaRPr lang="en-US" dirty="0"/>
          </a:p>
        </p:txBody>
      </p:sp>
    </p:spTree>
    <p:extLst>
      <p:ext uri="{BB962C8B-B14F-4D97-AF65-F5344CB8AC3E}">
        <p14:creationId xmlns:p14="http://schemas.microsoft.com/office/powerpoint/2010/main" val="3951471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Autofit/>
          </a:bodyPr>
          <a:lstStyle/>
          <a:p>
            <a:pPr>
              <a:buFont typeface="Arial"/>
              <a:buChar char="•"/>
            </a:pPr>
            <a:r>
              <a:rPr lang="en-US" sz="3000" dirty="0" smtClean="0"/>
              <a:t>Medical</a:t>
            </a:r>
          </a:p>
          <a:p>
            <a:pPr>
              <a:buFont typeface="Arial"/>
              <a:buChar char="•"/>
            </a:pPr>
            <a:r>
              <a:rPr lang="en-US" sz="3000" dirty="0" smtClean="0"/>
              <a:t>CBT</a:t>
            </a:r>
          </a:p>
          <a:p>
            <a:pPr lvl="1">
              <a:buFont typeface="Arial"/>
              <a:buChar char="•"/>
            </a:pPr>
            <a:r>
              <a:rPr lang="en-US" sz="2800" dirty="0" smtClean="0"/>
              <a:t>Cognitive (C part of CBT)</a:t>
            </a:r>
          </a:p>
          <a:p>
            <a:pPr lvl="1">
              <a:buFont typeface="Arial"/>
              <a:buChar char="•"/>
            </a:pPr>
            <a:r>
              <a:rPr lang="en-US" sz="2800" dirty="0" smtClean="0"/>
              <a:t>Exposure and Response Prevention (ERP) (B part of CBT)</a:t>
            </a:r>
          </a:p>
        </p:txBody>
      </p:sp>
      <p:sp>
        <p:nvSpPr>
          <p:cNvPr id="3" name="Title 2"/>
          <p:cNvSpPr>
            <a:spLocks noGrp="1"/>
          </p:cNvSpPr>
          <p:nvPr>
            <p:ph type="title"/>
          </p:nvPr>
        </p:nvSpPr>
        <p:spPr/>
        <p:txBody>
          <a:bodyPr/>
          <a:lstStyle/>
          <a:p>
            <a:r>
              <a:rPr lang="en-US" dirty="0" smtClean="0"/>
              <a:t>Treatment</a:t>
            </a:r>
            <a:endParaRPr lang="en-US" dirty="0"/>
          </a:p>
        </p:txBody>
      </p:sp>
    </p:spTree>
    <p:extLst>
      <p:ext uri="{BB962C8B-B14F-4D97-AF65-F5344CB8AC3E}">
        <p14:creationId xmlns:p14="http://schemas.microsoft.com/office/powerpoint/2010/main" val="9956560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502729"/>
            <a:ext cx="6096000" cy="4485946"/>
          </a:xfrm>
        </p:spPr>
        <p:txBody>
          <a:bodyPr>
            <a:normAutofit/>
          </a:bodyPr>
          <a:lstStyle/>
          <a:p>
            <a:pPr>
              <a:buFont typeface="Arial"/>
              <a:buChar char="•"/>
            </a:pPr>
            <a:r>
              <a:rPr lang="en-US" sz="3200" dirty="0" smtClean="0"/>
              <a:t>Educate about Disorder</a:t>
            </a:r>
          </a:p>
          <a:p>
            <a:pPr>
              <a:buFont typeface="Arial"/>
              <a:buChar char="•"/>
            </a:pPr>
            <a:r>
              <a:rPr lang="en-US" sz="3200" dirty="0" smtClean="0"/>
              <a:t>Motivation</a:t>
            </a:r>
          </a:p>
          <a:p>
            <a:pPr>
              <a:buFont typeface="Arial"/>
              <a:buChar char="•"/>
            </a:pPr>
            <a:r>
              <a:rPr lang="en-US" sz="3200" dirty="0" smtClean="0"/>
              <a:t>Assess and Personalize</a:t>
            </a:r>
          </a:p>
          <a:p>
            <a:pPr>
              <a:buFont typeface="Arial"/>
              <a:buChar char="•"/>
            </a:pPr>
            <a:r>
              <a:rPr lang="en-US" sz="3200" dirty="0" smtClean="0"/>
              <a:t>Develop process to disprove fear</a:t>
            </a:r>
          </a:p>
          <a:p>
            <a:pPr lvl="1">
              <a:buFont typeface="Arial"/>
              <a:buChar char="•"/>
            </a:pPr>
            <a:r>
              <a:rPr lang="en-US" sz="3000" dirty="0"/>
              <a:t>Cognitive Restructuring</a:t>
            </a:r>
          </a:p>
          <a:p>
            <a:pPr lvl="1">
              <a:buFont typeface="Arial"/>
              <a:buChar char="•"/>
            </a:pPr>
            <a:r>
              <a:rPr lang="en-US" sz="3000" dirty="0" smtClean="0"/>
              <a:t>ERP</a:t>
            </a:r>
          </a:p>
          <a:p>
            <a:pPr>
              <a:buFont typeface="Arial"/>
              <a:buChar char="•"/>
            </a:pPr>
            <a:r>
              <a:rPr lang="en-US" sz="3200" dirty="0" smtClean="0"/>
              <a:t>Maintain, Prevent relapse</a:t>
            </a:r>
          </a:p>
        </p:txBody>
      </p:sp>
      <p:sp>
        <p:nvSpPr>
          <p:cNvPr id="3" name="Title 2"/>
          <p:cNvSpPr>
            <a:spLocks noGrp="1"/>
          </p:cNvSpPr>
          <p:nvPr>
            <p:ph type="title"/>
          </p:nvPr>
        </p:nvSpPr>
        <p:spPr/>
        <p:txBody>
          <a:bodyPr/>
          <a:lstStyle/>
          <a:p>
            <a:r>
              <a:rPr lang="en-US" dirty="0" smtClean="0"/>
              <a:t>Treatment Process</a:t>
            </a:r>
            <a:endParaRPr lang="en-US" dirty="0"/>
          </a:p>
        </p:txBody>
      </p:sp>
    </p:spTree>
    <p:extLst>
      <p:ext uri="{BB962C8B-B14F-4D97-AF65-F5344CB8AC3E}">
        <p14:creationId xmlns:p14="http://schemas.microsoft.com/office/powerpoint/2010/main" val="6005158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3701" y="685801"/>
            <a:ext cx="7061200" cy="4291434"/>
          </a:xfrm>
        </p:spPr>
        <p:txBody>
          <a:bodyPr>
            <a:noAutofit/>
          </a:bodyPr>
          <a:lstStyle/>
          <a:p>
            <a:pPr lvl="1">
              <a:buFont typeface="Arial"/>
              <a:buChar char="•"/>
            </a:pPr>
            <a:endParaRPr lang="en-US" sz="3000" dirty="0" smtClean="0">
              <a:effectLst/>
            </a:endParaRPr>
          </a:p>
          <a:p>
            <a:pPr marL="384048" lvl="1" indent="0">
              <a:buNone/>
            </a:pPr>
            <a:r>
              <a:rPr lang="en-US" sz="3000" dirty="0" smtClean="0">
                <a:effectLst/>
              </a:rPr>
              <a:t>Common Cognitive Distortions</a:t>
            </a:r>
            <a:endParaRPr lang="en-US" sz="3000" dirty="0">
              <a:effectLst/>
            </a:endParaRPr>
          </a:p>
          <a:p>
            <a:pPr lvl="2">
              <a:buFont typeface="Arial"/>
              <a:buChar char="•"/>
            </a:pPr>
            <a:r>
              <a:rPr lang="en-US" sz="2800" dirty="0" smtClean="0">
                <a:effectLst/>
              </a:rPr>
              <a:t>Intolerance of Uncertainty</a:t>
            </a:r>
          </a:p>
          <a:p>
            <a:pPr lvl="2">
              <a:buFont typeface="Arial"/>
              <a:buChar char="•"/>
            </a:pPr>
            <a:r>
              <a:rPr lang="en-US" sz="2800" dirty="0" smtClean="0">
                <a:effectLst/>
              </a:rPr>
              <a:t>Over-estimate responsibility</a:t>
            </a:r>
          </a:p>
          <a:p>
            <a:pPr lvl="2">
              <a:buFont typeface="Arial"/>
              <a:buChar char="•"/>
            </a:pPr>
            <a:r>
              <a:rPr lang="en-US" sz="2800" dirty="0" smtClean="0">
                <a:effectLst/>
              </a:rPr>
              <a:t>Believe thoughts are too significant</a:t>
            </a:r>
          </a:p>
          <a:p>
            <a:pPr lvl="2">
              <a:buFont typeface="Arial"/>
              <a:buChar char="•"/>
            </a:pPr>
            <a:r>
              <a:rPr lang="en-US" sz="2800" dirty="0" smtClean="0">
                <a:effectLst/>
              </a:rPr>
              <a:t>Intolerance of distress</a:t>
            </a:r>
          </a:p>
          <a:p>
            <a:pPr lvl="2">
              <a:buFont typeface="Arial"/>
              <a:buChar char="•"/>
            </a:pPr>
            <a:r>
              <a:rPr lang="en-US" sz="2800" dirty="0" smtClean="0">
                <a:effectLst/>
              </a:rPr>
              <a:t>Things have to be just right</a:t>
            </a:r>
          </a:p>
          <a:p>
            <a:pPr lvl="2">
              <a:buFont typeface="Arial"/>
              <a:buChar char="•"/>
            </a:pPr>
            <a:r>
              <a:rPr lang="en-US" sz="2800" dirty="0" smtClean="0">
                <a:effectLst/>
              </a:rPr>
              <a:t>Fear of positive or relief</a:t>
            </a:r>
          </a:p>
          <a:p>
            <a:pPr lvl="2">
              <a:buFont typeface="Arial"/>
              <a:buChar char="•"/>
            </a:pPr>
            <a:r>
              <a:rPr lang="en-US" sz="2800" dirty="0" smtClean="0">
                <a:effectLst/>
              </a:rPr>
              <a:t>Martyrdom</a:t>
            </a:r>
            <a:endParaRPr lang="en-US" sz="2200" dirty="0">
              <a:effectLst/>
            </a:endParaRPr>
          </a:p>
          <a:p>
            <a:pPr>
              <a:buFont typeface="Wingdings" charset="2"/>
              <a:buChar char="§"/>
            </a:pPr>
            <a:endParaRPr lang="en-US" dirty="0"/>
          </a:p>
        </p:txBody>
      </p:sp>
      <p:sp>
        <p:nvSpPr>
          <p:cNvPr id="3" name="Title 2"/>
          <p:cNvSpPr>
            <a:spLocks noGrp="1"/>
          </p:cNvSpPr>
          <p:nvPr>
            <p:ph type="title"/>
          </p:nvPr>
        </p:nvSpPr>
        <p:spPr/>
        <p:txBody>
          <a:bodyPr/>
          <a:lstStyle/>
          <a:p>
            <a:r>
              <a:rPr lang="en-US" dirty="0" smtClean="0"/>
              <a:t>Treatment - Cognitive</a:t>
            </a:r>
            <a:endParaRPr lang="en-US" dirty="0"/>
          </a:p>
        </p:txBody>
      </p:sp>
    </p:spTree>
    <p:extLst>
      <p:ext uri="{BB962C8B-B14F-4D97-AF65-F5344CB8AC3E}">
        <p14:creationId xmlns:p14="http://schemas.microsoft.com/office/powerpoint/2010/main" val="3199226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rmAutofit lnSpcReduction="10000"/>
          </a:bodyPr>
          <a:lstStyle/>
          <a:p>
            <a:pPr marL="18288" indent="0">
              <a:buNone/>
            </a:pPr>
            <a:r>
              <a:rPr lang="en-US" sz="3000" dirty="0" smtClean="0"/>
              <a:t>ERP</a:t>
            </a:r>
          </a:p>
          <a:p>
            <a:pPr>
              <a:buFont typeface="Arial"/>
              <a:buChar char="•"/>
            </a:pPr>
            <a:r>
              <a:rPr lang="en-US" sz="3000" dirty="0" smtClean="0"/>
              <a:t>Exposure</a:t>
            </a:r>
          </a:p>
          <a:p>
            <a:pPr lvl="1">
              <a:buFont typeface="Arial"/>
              <a:buChar char="•"/>
            </a:pPr>
            <a:r>
              <a:rPr lang="en-US" sz="2400" dirty="0" smtClean="0"/>
              <a:t>Deliberately evoking anxiety</a:t>
            </a:r>
          </a:p>
          <a:p>
            <a:pPr lvl="1">
              <a:buFont typeface="Arial"/>
              <a:buChar char="•"/>
            </a:pPr>
            <a:r>
              <a:rPr lang="en-US" sz="2400" dirty="0" smtClean="0"/>
              <a:t>Remaining in distress</a:t>
            </a:r>
          </a:p>
          <a:p>
            <a:pPr>
              <a:buFont typeface="Arial"/>
              <a:buChar char="•"/>
            </a:pPr>
            <a:r>
              <a:rPr lang="en-US" sz="3000" dirty="0" smtClean="0"/>
              <a:t>Response Prevention</a:t>
            </a:r>
          </a:p>
          <a:p>
            <a:pPr lvl="1">
              <a:buFont typeface="Arial"/>
              <a:buChar char="•"/>
            </a:pPr>
            <a:r>
              <a:rPr lang="en-US" sz="2400" u="sng" dirty="0" smtClean="0"/>
              <a:t>Prevent</a:t>
            </a:r>
            <a:r>
              <a:rPr lang="en-US" sz="2400" dirty="0" smtClean="0"/>
              <a:t> normal coping </a:t>
            </a:r>
            <a:r>
              <a:rPr lang="en-US" sz="2400" u="sng" dirty="0" smtClean="0"/>
              <a:t>response</a:t>
            </a:r>
          </a:p>
          <a:p>
            <a:pPr lvl="1">
              <a:buFont typeface="Arial"/>
              <a:buChar char="•"/>
            </a:pPr>
            <a:r>
              <a:rPr lang="en-US" sz="2400" dirty="0" smtClean="0"/>
              <a:t>Not doing anything to reduce distress before, during and after exposure</a:t>
            </a:r>
          </a:p>
          <a:p>
            <a:pPr lvl="1">
              <a:buFont typeface="Arial"/>
              <a:buChar char="•"/>
            </a:pPr>
            <a:r>
              <a:rPr lang="en-US" sz="2400" dirty="0" smtClean="0"/>
              <a:t>Don’t employ Safety Behaviors</a:t>
            </a:r>
          </a:p>
        </p:txBody>
      </p:sp>
      <p:sp>
        <p:nvSpPr>
          <p:cNvPr id="3" name="Title 2"/>
          <p:cNvSpPr>
            <a:spLocks noGrp="1"/>
          </p:cNvSpPr>
          <p:nvPr>
            <p:ph type="title"/>
          </p:nvPr>
        </p:nvSpPr>
        <p:spPr/>
        <p:txBody>
          <a:bodyPr/>
          <a:lstStyle/>
          <a:p>
            <a:r>
              <a:rPr lang="en-US" dirty="0" smtClean="0"/>
              <a:t>Treatment - ERP</a:t>
            </a:r>
            <a:endParaRPr lang="en-US" dirty="0"/>
          </a:p>
        </p:txBody>
      </p:sp>
    </p:spTree>
    <p:extLst>
      <p:ext uri="{BB962C8B-B14F-4D97-AF65-F5344CB8AC3E}">
        <p14:creationId xmlns:p14="http://schemas.microsoft.com/office/powerpoint/2010/main" val="23353197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rmAutofit fontScale="92500" lnSpcReduction="20000"/>
          </a:bodyPr>
          <a:lstStyle/>
          <a:p>
            <a:pPr marL="18288" indent="0">
              <a:buNone/>
            </a:pPr>
            <a:r>
              <a:rPr lang="en-US" sz="3000" dirty="0" smtClean="0"/>
              <a:t>Exposure</a:t>
            </a:r>
          </a:p>
          <a:p>
            <a:pPr>
              <a:buFont typeface="Arial"/>
              <a:buChar char="•"/>
            </a:pPr>
            <a:r>
              <a:rPr lang="en-US" sz="3000" dirty="0" smtClean="0"/>
              <a:t>Types</a:t>
            </a:r>
          </a:p>
          <a:p>
            <a:pPr lvl="1">
              <a:buFont typeface="Arial"/>
              <a:buChar char="•"/>
            </a:pPr>
            <a:r>
              <a:rPr lang="en-US" sz="2400" dirty="0" smtClean="0"/>
              <a:t>Thought</a:t>
            </a:r>
          </a:p>
          <a:p>
            <a:pPr lvl="1">
              <a:buFont typeface="Arial"/>
              <a:buChar char="•"/>
            </a:pPr>
            <a:r>
              <a:rPr lang="en-US" sz="2400" dirty="0" smtClean="0"/>
              <a:t>Interoceptive</a:t>
            </a:r>
          </a:p>
          <a:p>
            <a:pPr lvl="1">
              <a:buFont typeface="Arial"/>
              <a:buChar char="•"/>
            </a:pPr>
            <a:r>
              <a:rPr lang="en-US" sz="2400" dirty="0" smtClean="0"/>
              <a:t>Virtual</a:t>
            </a:r>
          </a:p>
          <a:p>
            <a:pPr lvl="1">
              <a:buFont typeface="Arial"/>
              <a:buChar char="•"/>
            </a:pPr>
            <a:r>
              <a:rPr lang="en-US" sz="2400" dirty="0" smtClean="0"/>
              <a:t>In situation</a:t>
            </a:r>
          </a:p>
          <a:p>
            <a:pPr>
              <a:buFont typeface="Arial"/>
              <a:buChar char="•"/>
            </a:pPr>
            <a:r>
              <a:rPr lang="en-US" sz="3000" dirty="0" smtClean="0"/>
              <a:t>Create Hierarchy</a:t>
            </a:r>
          </a:p>
          <a:p>
            <a:pPr lvl="1">
              <a:buFont typeface="Arial"/>
              <a:buChar char="•"/>
            </a:pPr>
            <a:r>
              <a:rPr lang="en-US" sz="2400" dirty="0" smtClean="0"/>
              <a:t>SUDs</a:t>
            </a:r>
          </a:p>
          <a:p>
            <a:pPr lvl="1">
              <a:buFont typeface="Arial"/>
              <a:buChar char="•"/>
            </a:pPr>
            <a:r>
              <a:rPr lang="en-US" sz="2400" dirty="0" smtClean="0"/>
              <a:t>List of triggers and core fears</a:t>
            </a:r>
          </a:p>
          <a:p>
            <a:pPr lvl="1">
              <a:buFont typeface="Arial"/>
              <a:buChar char="•"/>
            </a:pPr>
            <a:r>
              <a:rPr lang="en-US" sz="2400" dirty="0" smtClean="0"/>
              <a:t>Put in 3 categories - Easy, Medium, Hard</a:t>
            </a:r>
          </a:p>
          <a:p>
            <a:pPr lvl="1">
              <a:buFont typeface="Arial"/>
              <a:buChar char="•"/>
            </a:pPr>
            <a:r>
              <a:rPr lang="en-US" sz="2400" dirty="0" smtClean="0"/>
              <a:t>Create an exposure for them</a:t>
            </a:r>
          </a:p>
        </p:txBody>
      </p:sp>
      <p:sp>
        <p:nvSpPr>
          <p:cNvPr id="3" name="Title 2"/>
          <p:cNvSpPr>
            <a:spLocks noGrp="1"/>
          </p:cNvSpPr>
          <p:nvPr>
            <p:ph type="title"/>
          </p:nvPr>
        </p:nvSpPr>
        <p:spPr/>
        <p:txBody>
          <a:bodyPr/>
          <a:lstStyle/>
          <a:p>
            <a:r>
              <a:rPr lang="en-US" dirty="0" smtClean="0"/>
              <a:t>Treatment - Exposure</a:t>
            </a:r>
            <a:endParaRPr lang="en-US" dirty="0"/>
          </a:p>
        </p:txBody>
      </p:sp>
    </p:spTree>
    <p:extLst>
      <p:ext uri="{BB962C8B-B14F-4D97-AF65-F5344CB8AC3E}">
        <p14:creationId xmlns:p14="http://schemas.microsoft.com/office/powerpoint/2010/main" val="39305235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850901"/>
            <a:ext cx="6096000" cy="4348304"/>
          </a:xfrm>
        </p:spPr>
        <p:txBody>
          <a:bodyPr>
            <a:normAutofit lnSpcReduction="10000"/>
          </a:bodyPr>
          <a:lstStyle/>
          <a:p>
            <a:pPr marL="18288" indent="0">
              <a:buNone/>
            </a:pPr>
            <a:r>
              <a:rPr lang="en-US" sz="2800" dirty="0" smtClean="0"/>
              <a:t>Exposure Process</a:t>
            </a:r>
          </a:p>
          <a:p>
            <a:pPr marL="475488" indent="-457200">
              <a:buFont typeface="+mj-lt"/>
              <a:buAutoNum type="arabicPeriod"/>
            </a:pPr>
            <a:r>
              <a:rPr lang="en-US" sz="2300" dirty="0" smtClean="0"/>
              <a:t>Planned and structured</a:t>
            </a:r>
          </a:p>
          <a:p>
            <a:pPr marL="475488" indent="-457200">
              <a:buFont typeface="+mj-lt"/>
              <a:buAutoNum type="arabicPeriod"/>
            </a:pPr>
            <a:r>
              <a:rPr lang="en-US" sz="2300" dirty="0" smtClean="0"/>
              <a:t>Gradual</a:t>
            </a:r>
          </a:p>
          <a:p>
            <a:pPr marL="475488" indent="-457200">
              <a:buFont typeface="+mj-lt"/>
              <a:buAutoNum type="arabicPeriod"/>
            </a:pPr>
            <a:r>
              <a:rPr lang="en-US" sz="2300" dirty="0" smtClean="0"/>
              <a:t>Prepare to be anxious</a:t>
            </a:r>
          </a:p>
          <a:p>
            <a:pPr marL="475488" indent="-457200">
              <a:buFont typeface="+mj-lt"/>
              <a:buAutoNum type="arabicPeriod"/>
            </a:pPr>
            <a:r>
              <a:rPr lang="en-US" sz="2300" dirty="0" smtClean="0"/>
              <a:t>Don’t fight the feelings</a:t>
            </a:r>
          </a:p>
          <a:p>
            <a:pPr marL="475488" indent="-457200">
              <a:buFont typeface="+mj-lt"/>
              <a:buAutoNum type="arabicPeriod"/>
            </a:pPr>
            <a:r>
              <a:rPr lang="en-US" sz="2300" dirty="0" smtClean="0"/>
              <a:t>No safety behaviors</a:t>
            </a:r>
          </a:p>
          <a:p>
            <a:pPr marL="475488" indent="-457200">
              <a:buFont typeface="+mj-lt"/>
              <a:buAutoNum type="arabicPeriod"/>
            </a:pPr>
            <a:r>
              <a:rPr lang="en-US" sz="2300" dirty="0" smtClean="0"/>
              <a:t>Test negative predictions</a:t>
            </a:r>
          </a:p>
          <a:p>
            <a:pPr marL="475488" indent="-457200">
              <a:buFont typeface="+mj-lt"/>
              <a:buAutoNum type="arabicPeriod"/>
            </a:pPr>
            <a:r>
              <a:rPr lang="en-US" sz="2300" dirty="0" smtClean="0"/>
              <a:t>Keep Track of Fear Level</a:t>
            </a:r>
          </a:p>
          <a:p>
            <a:pPr marL="475488" indent="-457200">
              <a:buFont typeface="+mj-lt"/>
              <a:buAutoNum type="arabicPeriod"/>
            </a:pPr>
            <a:r>
              <a:rPr lang="en-US" sz="2300" dirty="0" smtClean="0"/>
              <a:t>Make it last until level drops</a:t>
            </a:r>
          </a:p>
          <a:p>
            <a:pPr marL="475488" indent="-457200">
              <a:buFont typeface="+mj-lt"/>
              <a:buAutoNum type="arabicPeriod"/>
            </a:pPr>
            <a:r>
              <a:rPr lang="en-US" sz="2300" dirty="0" smtClean="0"/>
              <a:t>Repeat frequently</a:t>
            </a:r>
          </a:p>
          <a:p>
            <a:pPr marL="475488" indent="-457200">
              <a:buFont typeface="+mj-lt"/>
              <a:buAutoNum type="arabicPeriod"/>
            </a:pPr>
            <a:r>
              <a:rPr lang="en-US" sz="2300" dirty="0" smtClean="0"/>
              <a:t>Practice by yourself</a:t>
            </a:r>
          </a:p>
          <a:p>
            <a:pPr marL="475488" indent="-457200">
              <a:buFont typeface="+mj-lt"/>
              <a:buAutoNum type="arabicPeriod"/>
            </a:pPr>
            <a:endParaRPr lang="en-US" dirty="0" smtClean="0"/>
          </a:p>
          <a:p>
            <a:pPr marL="18288" indent="0">
              <a:buNone/>
            </a:pPr>
            <a:endParaRPr lang="en-US" dirty="0"/>
          </a:p>
        </p:txBody>
      </p:sp>
      <p:sp>
        <p:nvSpPr>
          <p:cNvPr id="3" name="Title 2"/>
          <p:cNvSpPr>
            <a:spLocks noGrp="1"/>
          </p:cNvSpPr>
          <p:nvPr>
            <p:ph type="title"/>
          </p:nvPr>
        </p:nvSpPr>
        <p:spPr/>
        <p:txBody>
          <a:bodyPr/>
          <a:lstStyle/>
          <a:p>
            <a:r>
              <a:rPr lang="en-US" dirty="0" smtClean="0"/>
              <a:t>Treatment - Exposure</a:t>
            </a:r>
            <a:endParaRPr lang="en-US" dirty="0"/>
          </a:p>
        </p:txBody>
      </p:sp>
      <p:sp>
        <p:nvSpPr>
          <p:cNvPr id="4" name="TextBox 3"/>
          <p:cNvSpPr txBox="1"/>
          <p:nvPr/>
        </p:nvSpPr>
        <p:spPr>
          <a:xfrm>
            <a:off x="665293" y="5969000"/>
            <a:ext cx="7884337" cy="738664"/>
          </a:xfrm>
          <a:prstGeom prst="rect">
            <a:avLst/>
          </a:prstGeom>
          <a:noFill/>
        </p:spPr>
        <p:txBody>
          <a:bodyPr wrap="square" rtlCol="0">
            <a:spAutoFit/>
          </a:bodyPr>
          <a:lstStyle/>
          <a:p>
            <a:r>
              <a:rPr lang="en-US" sz="1200" dirty="0"/>
              <a:t>Abramowitz, Jonathan S. (2012-06-25). Obsessive Compulsive Disorder (Advances in Psychotherapy; Evidence-Based Practice) (Kindle Locations 2630-2652). </a:t>
            </a:r>
            <a:r>
              <a:rPr lang="en-US" sz="1200" dirty="0" err="1"/>
              <a:t>Hogrefe</a:t>
            </a:r>
            <a:r>
              <a:rPr lang="en-US" sz="1200" dirty="0"/>
              <a:t> Publishing (com). Kindle Edition. </a:t>
            </a:r>
          </a:p>
          <a:p>
            <a:endParaRPr lang="en-US" dirty="0"/>
          </a:p>
        </p:txBody>
      </p:sp>
    </p:spTree>
    <p:extLst>
      <p:ext uri="{BB962C8B-B14F-4D97-AF65-F5344CB8AC3E}">
        <p14:creationId xmlns:p14="http://schemas.microsoft.com/office/powerpoint/2010/main" val="15844982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77900"/>
            <a:ext cx="7823200" cy="2308324"/>
          </a:xfrm>
          <a:prstGeom prst="rect">
            <a:avLst/>
          </a:prstGeom>
          <a:noFill/>
        </p:spPr>
        <p:txBody>
          <a:bodyPr wrap="square" rtlCol="0">
            <a:spAutoFit/>
          </a:bodyPr>
          <a:lstStyle/>
          <a:p>
            <a:r>
              <a:rPr lang="en-US" sz="3600" dirty="0" smtClean="0"/>
              <a:t>Notes and </a:t>
            </a:r>
            <a:r>
              <a:rPr lang="en-US" sz="3600" dirty="0" err="1" smtClean="0"/>
              <a:t>Powerpoint</a:t>
            </a:r>
            <a:r>
              <a:rPr lang="en-US" sz="3600" dirty="0" smtClean="0"/>
              <a:t> can be downloaded from:</a:t>
            </a:r>
          </a:p>
          <a:p>
            <a:endParaRPr lang="en-US" sz="3600" dirty="0"/>
          </a:p>
          <a:p>
            <a:r>
              <a:rPr lang="en-US" sz="3600" dirty="0" err="1" smtClean="0"/>
              <a:t>www.turnaroundanxiety.com</a:t>
            </a:r>
            <a:r>
              <a:rPr lang="en-US" sz="3600" dirty="0" smtClean="0"/>
              <a:t>/documents</a:t>
            </a:r>
            <a:endParaRPr lang="en-US" sz="3600" dirty="0"/>
          </a:p>
        </p:txBody>
      </p:sp>
    </p:spTree>
    <p:extLst>
      <p:ext uri="{BB962C8B-B14F-4D97-AF65-F5344CB8AC3E}">
        <p14:creationId xmlns:p14="http://schemas.microsoft.com/office/powerpoint/2010/main" val="40951175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080000"/>
            <a:ext cx="7543800" cy="914400"/>
          </a:xfrm>
        </p:spPr>
        <p:txBody>
          <a:bodyPr/>
          <a:lstStyle/>
          <a:p>
            <a:r>
              <a:rPr lang="en-US" dirty="0" smtClean="0"/>
              <a:t>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4536240"/>
              </p:ext>
            </p:extLst>
          </p:nvPr>
        </p:nvGraphicFramePr>
        <p:xfrm>
          <a:off x="774700" y="419101"/>
          <a:ext cx="7543800" cy="4571999"/>
        </p:xfrm>
        <a:graphic>
          <a:graphicData uri="http://schemas.openxmlformats.org/drawingml/2006/table">
            <a:tbl>
              <a:tblPr firstRow="1" bandRow="1">
                <a:tableStyleId>{5C22544A-7EE6-4342-B048-85BDC9FD1C3A}</a:tableStyleId>
              </a:tblPr>
              <a:tblGrid>
                <a:gridCol w="2514600"/>
                <a:gridCol w="2514600"/>
                <a:gridCol w="2514600"/>
              </a:tblGrid>
              <a:tr h="352936">
                <a:tc>
                  <a:txBody>
                    <a:bodyPr/>
                    <a:lstStyle/>
                    <a:p>
                      <a:r>
                        <a:rPr lang="en-US" dirty="0" smtClean="0"/>
                        <a:t>Challenge </a:t>
                      </a:r>
                      <a:endParaRPr lang="en-US" dirty="0"/>
                    </a:p>
                  </a:txBody>
                  <a:tcPr/>
                </a:tc>
                <a:tc>
                  <a:txBody>
                    <a:bodyPr/>
                    <a:lstStyle/>
                    <a:p>
                      <a:r>
                        <a:rPr lang="en-US" dirty="0" smtClean="0"/>
                        <a:t>Trigger</a:t>
                      </a:r>
                      <a:endParaRPr lang="en-US" dirty="0"/>
                    </a:p>
                  </a:txBody>
                  <a:tcPr/>
                </a:tc>
                <a:tc>
                  <a:txBody>
                    <a:bodyPr/>
                    <a:lstStyle/>
                    <a:p>
                      <a:r>
                        <a:rPr lang="en-US" dirty="0" smtClean="0"/>
                        <a:t>Exposure</a:t>
                      </a:r>
                      <a:endParaRPr lang="en-US" dirty="0"/>
                    </a:p>
                  </a:txBody>
                  <a:tcPr/>
                </a:tc>
              </a:tr>
              <a:tr h="609177">
                <a:tc>
                  <a:txBody>
                    <a:bodyPr/>
                    <a:lstStyle/>
                    <a:p>
                      <a:r>
                        <a:rPr lang="en-US" dirty="0" smtClean="0"/>
                        <a:t>Low (SUDs</a:t>
                      </a:r>
                      <a:r>
                        <a:rPr lang="en-US" baseline="0" dirty="0" smtClean="0"/>
                        <a:t> 1-3)</a:t>
                      </a:r>
                      <a:endParaRPr lang="en-US" dirty="0"/>
                    </a:p>
                  </a:txBody>
                  <a:tcPr/>
                </a:tc>
                <a:tc>
                  <a:txBody>
                    <a:bodyPr/>
                    <a:lstStyle/>
                    <a:p>
                      <a:r>
                        <a:rPr lang="en-US" dirty="0" smtClean="0"/>
                        <a:t>Think bad word – core</a:t>
                      </a:r>
                      <a:r>
                        <a:rPr lang="en-US" baseline="0" dirty="0" smtClean="0"/>
                        <a:t> fear of harm</a:t>
                      </a:r>
                      <a:endParaRPr lang="en-US" dirty="0"/>
                    </a:p>
                  </a:txBody>
                  <a:tcPr/>
                </a:tc>
                <a:tc>
                  <a:txBody>
                    <a:bodyPr/>
                    <a:lstStyle/>
                    <a:p>
                      <a:r>
                        <a:rPr lang="en-US" dirty="0" smtClean="0"/>
                        <a:t>List bad words</a:t>
                      </a:r>
                      <a:r>
                        <a:rPr lang="en-US" baseline="0" dirty="0" smtClean="0"/>
                        <a:t> and say them over and over</a:t>
                      </a:r>
                      <a:endParaRPr lang="en-US" dirty="0"/>
                    </a:p>
                  </a:txBody>
                  <a:tcPr/>
                </a:tc>
              </a:tr>
              <a:tr h="870253">
                <a:tc>
                  <a:txBody>
                    <a:bodyPr/>
                    <a:lstStyle/>
                    <a:p>
                      <a:endParaRPr lang="en-US" dirty="0"/>
                    </a:p>
                  </a:txBody>
                  <a:tcPr/>
                </a:tc>
                <a:tc>
                  <a:txBody>
                    <a:bodyPr/>
                    <a:lstStyle/>
                    <a:p>
                      <a:r>
                        <a:rPr lang="en-US" dirty="0" smtClean="0"/>
                        <a:t>Things</a:t>
                      </a:r>
                      <a:r>
                        <a:rPr lang="en-US" baseline="0" dirty="0" smtClean="0"/>
                        <a:t> are out of place – core fear something bad will result</a:t>
                      </a:r>
                      <a:endParaRPr lang="en-US" dirty="0"/>
                    </a:p>
                  </a:txBody>
                  <a:tcPr/>
                </a:tc>
                <a:tc>
                  <a:txBody>
                    <a:bodyPr/>
                    <a:lstStyle/>
                    <a:p>
                      <a:r>
                        <a:rPr lang="en-US" dirty="0" smtClean="0"/>
                        <a:t>Mess</a:t>
                      </a:r>
                      <a:r>
                        <a:rPr lang="en-US" baseline="0" dirty="0" smtClean="0"/>
                        <a:t> up order, have family member mess up room and not fix</a:t>
                      </a:r>
                      <a:endParaRPr lang="en-US" dirty="0"/>
                    </a:p>
                  </a:txBody>
                  <a:tcPr/>
                </a:tc>
              </a:tr>
              <a:tr h="1392405">
                <a:tc>
                  <a:txBody>
                    <a:bodyPr/>
                    <a:lstStyle/>
                    <a:p>
                      <a:r>
                        <a:rPr lang="en-US" dirty="0" smtClean="0"/>
                        <a:t>Medium (4-6)</a:t>
                      </a:r>
                      <a:endParaRPr lang="en-US" dirty="0"/>
                    </a:p>
                  </a:txBody>
                  <a:tcPr/>
                </a:tc>
                <a:tc>
                  <a:txBody>
                    <a:bodyPr/>
                    <a:lstStyle/>
                    <a:p>
                      <a:r>
                        <a:rPr lang="en-US" dirty="0" smtClean="0"/>
                        <a:t>Conversation</a:t>
                      </a:r>
                      <a:r>
                        <a:rPr lang="en-US" baseline="0" dirty="0" smtClean="0"/>
                        <a:t> and core fear that might say something to cause harm</a:t>
                      </a:r>
                      <a:endParaRPr lang="en-US" dirty="0"/>
                    </a:p>
                  </a:txBody>
                  <a:tcPr/>
                </a:tc>
                <a:tc>
                  <a:txBody>
                    <a:bodyPr/>
                    <a:lstStyle/>
                    <a:p>
                      <a:r>
                        <a:rPr lang="en-US" dirty="0" smtClean="0"/>
                        <a:t>Tell</a:t>
                      </a:r>
                      <a:r>
                        <a:rPr lang="en-US" baseline="0" dirty="0" smtClean="0"/>
                        <a:t> a lie, say something offensive, give wrong information, made list of yes, no questions and she was to answer wrong</a:t>
                      </a:r>
                      <a:endParaRPr lang="en-US" dirty="0"/>
                    </a:p>
                  </a:txBody>
                  <a:tcPr/>
                </a:tc>
              </a:tr>
              <a:tr h="1131329">
                <a:tc>
                  <a:txBody>
                    <a:bodyPr/>
                    <a:lstStyle/>
                    <a:p>
                      <a:r>
                        <a:rPr lang="en-US" dirty="0" smtClean="0"/>
                        <a:t>High (7-10)</a:t>
                      </a:r>
                      <a:endParaRPr lang="en-US" dirty="0"/>
                    </a:p>
                  </a:txBody>
                  <a:tcPr/>
                </a:tc>
                <a:tc>
                  <a:txBody>
                    <a:bodyPr/>
                    <a:lstStyle/>
                    <a:p>
                      <a:r>
                        <a:rPr lang="en-US" dirty="0" smtClean="0"/>
                        <a:t>Exposure to odd</a:t>
                      </a:r>
                      <a:r>
                        <a:rPr lang="en-US" baseline="0" dirty="0" smtClean="0"/>
                        <a:t> numbers – core was bad luck</a:t>
                      </a:r>
                      <a:endParaRPr lang="en-US" dirty="0"/>
                    </a:p>
                  </a:txBody>
                  <a:tcPr/>
                </a:tc>
                <a:tc>
                  <a:txBody>
                    <a:bodyPr/>
                    <a:lstStyle/>
                    <a:p>
                      <a:r>
                        <a:rPr lang="en-US" dirty="0" smtClean="0"/>
                        <a:t>Post odd</a:t>
                      </a:r>
                      <a:r>
                        <a:rPr lang="en-US" baseline="0" dirty="0" smtClean="0"/>
                        <a:t> numbers around house, put </a:t>
                      </a:r>
                      <a:r>
                        <a:rPr lang="en-US" baseline="0" dirty="0" err="1" smtClean="0"/>
                        <a:t>tv</a:t>
                      </a:r>
                      <a:r>
                        <a:rPr lang="en-US" baseline="0" dirty="0" smtClean="0"/>
                        <a:t> on odd volume, chew wrong # of times</a:t>
                      </a:r>
                      <a:endParaRPr lang="en-US" dirty="0"/>
                    </a:p>
                  </a:txBody>
                  <a:tcPr/>
                </a:tc>
              </a:tr>
            </a:tbl>
          </a:graphicData>
        </a:graphic>
      </p:graphicFrame>
    </p:spTree>
    <p:extLst>
      <p:ext uri="{BB962C8B-B14F-4D97-AF65-F5344CB8AC3E}">
        <p14:creationId xmlns:p14="http://schemas.microsoft.com/office/powerpoint/2010/main" val="24273248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168900"/>
            <a:ext cx="7543800" cy="914400"/>
          </a:xfrm>
        </p:spPr>
        <p:txBody>
          <a:bodyPr/>
          <a:lstStyle/>
          <a:p>
            <a:r>
              <a:rPr lang="en-US" dirty="0" smtClean="0"/>
              <a:t>Example with RP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995556"/>
              </p:ext>
            </p:extLst>
          </p:nvPr>
        </p:nvGraphicFramePr>
        <p:xfrm>
          <a:off x="774700" y="419101"/>
          <a:ext cx="7543800" cy="4846319"/>
        </p:xfrm>
        <a:graphic>
          <a:graphicData uri="http://schemas.openxmlformats.org/drawingml/2006/table">
            <a:tbl>
              <a:tblPr firstRow="1" bandRow="1">
                <a:tableStyleId>{5C22544A-7EE6-4342-B048-85BDC9FD1C3A}</a:tableStyleId>
              </a:tblPr>
              <a:tblGrid>
                <a:gridCol w="2324100"/>
                <a:gridCol w="2705100"/>
                <a:gridCol w="2514600"/>
              </a:tblGrid>
              <a:tr h="352936">
                <a:tc>
                  <a:txBody>
                    <a:bodyPr/>
                    <a:lstStyle/>
                    <a:p>
                      <a:r>
                        <a:rPr lang="en-US" dirty="0" smtClean="0"/>
                        <a:t>Trigger</a:t>
                      </a:r>
                      <a:endParaRPr lang="en-US" dirty="0"/>
                    </a:p>
                  </a:txBody>
                  <a:tcPr/>
                </a:tc>
                <a:tc>
                  <a:txBody>
                    <a:bodyPr/>
                    <a:lstStyle/>
                    <a:p>
                      <a:r>
                        <a:rPr lang="en-US" dirty="0" smtClean="0"/>
                        <a:t>Exposure</a:t>
                      </a:r>
                      <a:endParaRPr lang="en-US" dirty="0"/>
                    </a:p>
                  </a:txBody>
                  <a:tcPr/>
                </a:tc>
                <a:tc>
                  <a:txBody>
                    <a:bodyPr/>
                    <a:lstStyle/>
                    <a:p>
                      <a:r>
                        <a:rPr lang="en-US" dirty="0" smtClean="0"/>
                        <a:t>Response Prevention</a:t>
                      </a:r>
                      <a:endParaRPr lang="en-US" dirty="0"/>
                    </a:p>
                  </a:txBody>
                  <a:tcPr/>
                </a:tc>
              </a:tr>
              <a:tr h="609177">
                <a:tc>
                  <a:txBody>
                    <a:bodyPr/>
                    <a:lstStyle/>
                    <a:p>
                      <a:r>
                        <a:rPr lang="en-US" dirty="0" smtClean="0"/>
                        <a:t>Think bad word – core</a:t>
                      </a:r>
                      <a:r>
                        <a:rPr lang="en-US" baseline="0" dirty="0" smtClean="0"/>
                        <a:t> fear of harm</a:t>
                      </a:r>
                      <a:endParaRPr lang="en-US" dirty="0"/>
                    </a:p>
                  </a:txBody>
                  <a:tcPr/>
                </a:tc>
                <a:tc>
                  <a:txBody>
                    <a:bodyPr/>
                    <a:lstStyle/>
                    <a:p>
                      <a:r>
                        <a:rPr lang="en-US" dirty="0" smtClean="0"/>
                        <a:t>List bad words</a:t>
                      </a:r>
                      <a:r>
                        <a:rPr lang="en-US" baseline="0" dirty="0" smtClean="0"/>
                        <a:t> and say them over and over</a:t>
                      </a:r>
                      <a:endParaRPr lang="en-US" dirty="0"/>
                    </a:p>
                  </a:txBody>
                  <a:tcPr/>
                </a:tc>
                <a:tc>
                  <a:txBody>
                    <a:bodyPr/>
                    <a:lstStyle/>
                    <a:p>
                      <a:r>
                        <a:rPr lang="en-US" dirty="0" smtClean="0"/>
                        <a:t>Say out loud, don’t confess or undo</a:t>
                      </a:r>
                      <a:endParaRPr lang="en-US" dirty="0"/>
                    </a:p>
                  </a:txBody>
                  <a:tcPr/>
                </a:tc>
              </a:tr>
              <a:tr h="870253">
                <a:tc>
                  <a:txBody>
                    <a:bodyPr/>
                    <a:lstStyle/>
                    <a:p>
                      <a:r>
                        <a:rPr lang="en-US" dirty="0" smtClean="0"/>
                        <a:t>Things</a:t>
                      </a:r>
                      <a:r>
                        <a:rPr lang="en-US" baseline="0" dirty="0" smtClean="0"/>
                        <a:t> are out of place – core fear something bad will result</a:t>
                      </a:r>
                      <a:endParaRPr lang="en-US" dirty="0"/>
                    </a:p>
                  </a:txBody>
                  <a:tcPr/>
                </a:tc>
                <a:tc>
                  <a:txBody>
                    <a:bodyPr/>
                    <a:lstStyle/>
                    <a:p>
                      <a:r>
                        <a:rPr lang="en-US" dirty="0" smtClean="0"/>
                        <a:t>Mess</a:t>
                      </a:r>
                      <a:r>
                        <a:rPr lang="en-US" baseline="0" dirty="0" smtClean="0"/>
                        <a:t> up order, have family member mess up room and not fix</a:t>
                      </a:r>
                      <a:endParaRPr lang="en-US" dirty="0"/>
                    </a:p>
                  </a:txBody>
                  <a:tcPr/>
                </a:tc>
                <a:tc>
                  <a:txBody>
                    <a:bodyPr/>
                    <a:lstStyle/>
                    <a:p>
                      <a:r>
                        <a:rPr lang="en-US" dirty="0" smtClean="0"/>
                        <a:t>Look at mess, don’t fix later, don’t balance with something else, go in room</a:t>
                      </a:r>
                      <a:endParaRPr lang="en-US" dirty="0"/>
                    </a:p>
                  </a:txBody>
                  <a:tcPr/>
                </a:tc>
              </a:tr>
              <a:tr h="1392405">
                <a:tc>
                  <a:txBody>
                    <a:bodyPr/>
                    <a:lstStyle/>
                    <a:p>
                      <a:r>
                        <a:rPr lang="en-US" dirty="0" smtClean="0"/>
                        <a:t>Conversation</a:t>
                      </a:r>
                      <a:r>
                        <a:rPr lang="en-US" baseline="0" dirty="0" smtClean="0"/>
                        <a:t> and core fear that might say something to cause harm</a:t>
                      </a:r>
                      <a:endParaRPr lang="en-US" dirty="0"/>
                    </a:p>
                  </a:txBody>
                  <a:tcPr/>
                </a:tc>
                <a:tc>
                  <a:txBody>
                    <a:bodyPr/>
                    <a:lstStyle/>
                    <a:p>
                      <a:r>
                        <a:rPr lang="en-US" dirty="0" smtClean="0"/>
                        <a:t>Tell</a:t>
                      </a:r>
                      <a:r>
                        <a:rPr lang="en-US" baseline="0" dirty="0" smtClean="0"/>
                        <a:t> a lie, say something offensive, give wrong information, made list of yes, no questions and she was to answer wrong</a:t>
                      </a:r>
                      <a:endParaRPr lang="en-US" dirty="0"/>
                    </a:p>
                  </a:txBody>
                  <a:tcPr/>
                </a:tc>
                <a:tc>
                  <a:txBody>
                    <a:bodyPr/>
                    <a:lstStyle/>
                    <a:p>
                      <a:r>
                        <a:rPr lang="en-US" dirty="0" smtClean="0"/>
                        <a:t>Don’t apologize, fix it later, non-verbal undoing</a:t>
                      </a:r>
                      <a:endParaRPr lang="en-US" dirty="0"/>
                    </a:p>
                  </a:txBody>
                  <a:tcPr/>
                </a:tc>
              </a:tr>
              <a:tr h="1131329">
                <a:tc>
                  <a:txBody>
                    <a:bodyPr/>
                    <a:lstStyle/>
                    <a:p>
                      <a:r>
                        <a:rPr lang="en-US" dirty="0" smtClean="0"/>
                        <a:t>Exposure to odd</a:t>
                      </a:r>
                      <a:r>
                        <a:rPr lang="en-US" baseline="0" dirty="0" smtClean="0"/>
                        <a:t> numbers – core was bad luck</a:t>
                      </a:r>
                      <a:endParaRPr lang="en-US" dirty="0"/>
                    </a:p>
                  </a:txBody>
                  <a:tcPr/>
                </a:tc>
                <a:tc>
                  <a:txBody>
                    <a:bodyPr/>
                    <a:lstStyle/>
                    <a:p>
                      <a:r>
                        <a:rPr lang="en-US" dirty="0" smtClean="0"/>
                        <a:t>Post odd</a:t>
                      </a:r>
                      <a:r>
                        <a:rPr lang="en-US" baseline="0" dirty="0" smtClean="0"/>
                        <a:t> numbers around house, put </a:t>
                      </a:r>
                      <a:r>
                        <a:rPr lang="en-US" baseline="0" dirty="0" err="1" smtClean="0"/>
                        <a:t>tv</a:t>
                      </a:r>
                      <a:r>
                        <a:rPr lang="en-US" baseline="0" dirty="0" smtClean="0"/>
                        <a:t> on odd volume, chew wrong # of times</a:t>
                      </a:r>
                      <a:endParaRPr lang="en-US" dirty="0"/>
                    </a:p>
                  </a:txBody>
                  <a:tcPr/>
                </a:tc>
                <a:tc>
                  <a:txBody>
                    <a:bodyPr/>
                    <a:lstStyle/>
                    <a:p>
                      <a:r>
                        <a:rPr lang="en-US" dirty="0" smtClean="0"/>
                        <a:t>Don’t change in mind, don’t avoid looking, don’t do something else physical</a:t>
                      </a:r>
                      <a:r>
                        <a:rPr lang="en-US" baseline="0" dirty="0" smtClean="0"/>
                        <a:t> even #</a:t>
                      </a:r>
                      <a:endParaRPr lang="en-US" dirty="0"/>
                    </a:p>
                  </a:txBody>
                  <a:tcPr/>
                </a:tc>
              </a:tr>
            </a:tbl>
          </a:graphicData>
        </a:graphic>
      </p:graphicFrame>
    </p:spTree>
    <p:extLst>
      <p:ext uri="{BB962C8B-B14F-4D97-AF65-F5344CB8AC3E}">
        <p14:creationId xmlns:p14="http://schemas.microsoft.com/office/powerpoint/2010/main" val="13729049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080000"/>
            <a:ext cx="7543800" cy="914400"/>
          </a:xfrm>
        </p:spPr>
        <p:txBody>
          <a:bodyPr/>
          <a:lstStyle/>
          <a:p>
            <a:r>
              <a:rPr lang="en-US" dirty="0" smtClean="0"/>
              <a:t>Purpose of CBT</a:t>
            </a:r>
            <a:endParaRPr lang="en-US" dirty="0"/>
          </a:p>
        </p:txBody>
      </p:sp>
      <p:pic>
        <p:nvPicPr>
          <p:cNvPr id="10" name="Picture 9" descr="Screenshot_4_1_13_1_59_PM-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11715">
            <a:off x="5666898" y="1119208"/>
            <a:ext cx="1371600" cy="8509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86394064"/>
              </p:ext>
            </p:extLst>
          </p:nvPr>
        </p:nvGraphicFramePr>
        <p:xfrm>
          <a:off x="2260600" y="1681962"/>
          <a:ext cx="6096000" cy="3663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647701" y="419100"/>
            <a:ext cx="2844800" cy="1077218"/>
          </a:xfrm>
          <a:prstGeom prst="rect">
            <a:avLst/>
          </a:prstGeom>
          <a:noFill/>
        </p:spPr>
        <p:txBody>
          <a:bodyPr wrap="square" rtlCol="0">
            <a:spAutoFit/>
          </a:bodyPr>
          <a:lstStyle/>
          <a:p>
            <a:r>
              <a:rPr lang="en-US" sz="3200" dirty="0" smtClean="0"/>
              <a:t>Break Cycle by disproving fear</a:t>
            </a:r>
            <a:endParaRPr lang="en-US" sz="3200" dirty="0"/>
          </a:p>
        </p:txBody>
      </p:sp>
      <p:sp>
        <p:nvSpPr>
          <p:cNvPr id="9" name="TextBox 8"/>
          <p:cNvSpPr txBox="1"/>
          <p:nvPr/>
        </p:nvSpPr>
        <p:spPr>
          <a:xfrm>
            <a:off x="4856923" y="857667"/>
            <a:ext cx="1707214" cy="738664"/>
          </a:xfrm>
          <a:prstGeom prst="rect">
            <a:avLst/>
          </a:prstGeom>
          <a:noFill/>
        </p:spPr>
        <p:txBody>
          <a:bodyPr wrap="square" rtlCol="0">
            <a:spAutoFit/>
          </a:bodyPr>
          <a:lstStyle/>
          <a:p>
            <a:pPr lvl="0"/>
            <a:r>
              <a:rPr lang="en-US" sz="2400" dirty="0">
                <a:solidFill>
                  <a:srgbClr val="FFFF00"/>
                </a:solidFill>
              </a:rPr>
              <a:t>Trigger</a:t>
            </a:r>
            <a:endParaRPr lang="en-US" dirty="0">
              <a:solidFill>
                <a:srgbClr val="FFFF00"/>
              </a:solidFill>
            </a:endParaRPr>
          </a:p>
          <a:p>
            <a:endParaRPr lang="en-US" dirty="0"/>
          </a:p>
        </p:txBody>
      </p:sp>
      <p:sp>
        <p:nvSpPr>
          <p:cNvPr id="5" name="TextBox 4"/>
          <p:cNvSpPr txBox="1"/>
          <p:nvPr/>
        </p:nvSpPr>
        <p:spPr>
          <a:xfrm>
            <a:off x="7062746" y="2183368"/>
            <a:ext cx="1467068" cy="461665"/>
          </a:xfrm>
          <a:prstGeom prst="rect">
            <a:avLst/>
          </a:prstGeom>
          <a:noFill/>
        </p:spPr>
        <p:txBody>
          <a:bodyPr wrap="none" rtlCol="0">
            <a:spAutoFit/>
          </a:bodyPr>
          <a:lstStyle/>
          <a:p>
            <a:r>
              <a:rPr lang="en-US" sz="2400" dirty="0" smtClean="0">
                <a:solidFill>
                  <a:srgbClr val="FFFF00"/>
                </a:solidFill>
              </a:rPr>
              <a:t>Core Fear</a:t>
            </a:r>
            <a:endParaRPr lang="en-US" sz="2400" dirty="0">
              <a:solidFill>
                <a:srgbClr val="FFFF00"/>
              </a:solidFill>
            </a:endParaRPr>
          </a:p>
        </p:txBody>
      </p:sp>
      <p:sp>
        <p:nvSpPr>
          <p:cNvPr id="6" name="TextBox 5"/>
          <p:cNvSpPr txBox="1"/>
          <p:nvPr/>
        </p:nvSpPr>
        <p:spPr>
          <a:xfrm>
            <a:off x="7090686" y="1333500"/>
            <a:ext cx="1840818" cy="523220"/>
          </a:xfrm>
          <a:prstGeom prst="rect">
            <a:avLst/>
          </a:prstGeom>
          <a:noFill/>
        </p:spPr>
        <p:txBody>
          <a:bodyPr wrap="none" rtlCol="0">
            <a:spAutoFit/>
          </a:bodyPr>
          <a:lstStyle/>
          <a:p>
            <a:r>
              <a:rPr lang="en-US" sz="2800" dirty="0" smtClean="0">
                <a:solidFill>
                  <a:srgbClr val="FFFF00"/>
                </a:solidFill>
              </a:rPr>
              <a:t>Obsessions</a:t>
            </a:r>
            <a:endParaRPr lang="en-US" dirty="0">
              <a:solidFill>
                <a:srgbClr val="FFFF00"/>
              </a:solidFill>
            </a:endParaRPr>
          </a:p>
        </p:txBody>
      </p:sp>
      <p:sp>
        <p:nvSpPr>
          <p:cNvPr id="7" name="TextBox 6"/>
          <p:cNvSpPr txBox="1"/>
          <p:nvPr/>
        </p:nvSpPr>
        <p:spPr>
          <a:xfrm>
            <a:off x="1295400" y="4025900"/>
            <a:ext cx="2084350" cy="523220"/>
          </a:xfrm>
          <a:prstGeom prst="rect">
            <a:avLst/>
          </a:prstGeom>
          <a:noFill/>
        </p:spPr>
        <p:txBody>
          <a:bodyPr wrap="none" rtlCol="0">
            <a:spAutoFit/>
          </a:bodyPr>
          <a:lstStyle/>
          <a:p>
            <a:r>
              <a:rPr lang="en-US" sz="2800" dirty="0" smtClean="0">
                <a:solidFill>
                  <a:srgbClr val="FF0000"/>
                </a:solidFill>
              </a:rPr>
              <a:t>Compulsions</a:t>
            </a:r>
            <a:endParaRPr lang="en-US" dirty="0">
              <a:solidFill>
                <a:srgbClr val="FF0000"/>
              </a:solidFill>
            </a:endParaRPr>
          </a:p>
        </p:txBody>
      </p:sp>
      <p:sp>
        <p:nvSpPr>
          <p:cNvPr id="8" name="TextBox 7"/>
          <p:cNvSpPr txBox="1"/>
          <p:nvPr/>
        </p:nvSpPr>
        <p:spPr>
          <a:xfrm>
            <a:off x="6489700" y="546100"/>
            <a:ext cx="1766629" cy="584776"/>
          </a:xfrm>
          <a:prstGeom prst="rect">
            <a:avLst/>
          </a:prstGeom>
          <a:noFill/>
        </p:spPr>
        <p:txBody>
          <a:bodyPr wrap="none" rtlCol="0">
            <a:spAutoFit/>
          </a:bodyPr>
          <a:lstStyle/>
          <a:p>
            <a:r>
              <a:rPr lang="en-US" sz="3200" dirty="0" smtClean="0">
                <a:solidFill>
                  <a:srgbClr val="FFFF00"/>
                </a:solidFill>
              </a:rPr>
              <a:t>Cognitive</a:t>
            </a:r>
            <a:endParaRPr lang="en-US" sz="3200" dirty="0">
              <a:solidFill>
                <a:srgbClr val="FFFF00"/>
              </a:solidFill>
            </a:endParaRPr>
          </a:p>
        </p:txBody>
      </p:sp>
      <p:sp>
        <p:nvSpPr>
          <p:cNvPr id="11" name="TextBox 10"/>
          <p:cNvSpPr txBox="1"/>
          <p:nvPr/>
        </p:nvSpPr>
        <p:spPr>
          <a:xfrm>
            <a:off x="1536700" y="3277176"/>
            <a:ext cx="846907" cy="584776"/>
          </a:xfrm>
          <a:prstGeom prst="rect">
            <a:avLst/>
          </a:prstGeom>
          <a:noFill/>
        </p:spPr>
        <p:txBody>
          <a:bodyPr wrap="none" rtlCol="0">
            <a:spAutoFit/>
          </a:bodyPr>
          <a:lstStyle/>
          <a:p>
            <a:r>
              <a:rPr lang="en-US" sz="3200" dirty="0" smtClean="0">
                <a:solidFill>
                  <a:srgbClr val="FF0000"/>
                </a:solidFill>
              </a:rPr>
              <a:t>ERP</a:t>
            </a:r>
            <a:endParaRPr lang="en-US" sz="3200" dirty="0">
              <a:solidFill>
                <a:srgbClr val="FF0000"/>
              </a:solidFill>
            </a:endParaRPr>
          </a:p>
        </p:txBody>
      </p:sp>
    </p:spTree>
    <p:extLst>
      <p:ext uri="{BB962C8B-B14F-4D97-AF65-F5344CB8AC3E}">
        <p14:creationId xmlns:p14="http://schemas.microsoft.com/office/powerpoint/2010/main" val="8885485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Turnaround</a:t>
            </a:r>
            <a:endParaRPr lang="en-US" dirty="0"/>
          </a:p>
        </p:txBody>
      </p:sp>
      <p:pic>
        <p:nvPicPr>
          <p:cNvPr id="4" name="Picture 3" descr="kit sha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755" y="685801"/>
            <a:ext cx="5957872" cy="3975100"/>
          </a:xfrm>
          <a:prstGeom prst="rect">
            <a:avLst/>
          </a:prstGeom>
        </p:spPr>
      </p:pic>
      <p:sp>
        <p:nvSpPr>
          <p:cNvPr id="6" name="TextBox 5"/>
          <p:cNvSpPr txBox="1"/>
          <p:nvPr/>
        </p:nvSpPr>
        <p:spPr>
          <a:xfrm>
            <a:off x="1561292" y="5725850"/>
            <a:ext cx="6186910" cy="707886"/>
          </a:xfrm>
          <a:prstGeom prst="rect">
            <a:avLst/>
          </a:prstGeom>
          <a:noFill/>
        </p:spPr>
        <p:txBody>
          <a:bodyPr wrap="none" rtlCol="0">
            <a:spAutoFit/>
          </a:bodyPr>
          <a:lstStyle/>
          <a:p>
            <a:r>
              <a:rPr lang="en-US" sz="4000" dirty="0" err="1" smtClean="0"/>
              <a:t>www.turnaroundanxiety.com</a:t>
            </a:r>
            <a:endParaRPr lang="en-US" sz="4000" dirty="0"/>
          </a:p>
        </p:txBody>
      </p:sp>
    </p:spTree>
    <p:extLst>
      <p:ext uri="{BB962C8B-B14F-4D97-AF65-F5344CB8AC3E}">
        <p14:creationId xmlns:p14="http://schemas.microsoft.com/office/powerpoint/2010/main" val="17242412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9700" y="685801"/>
            <a:ext cx="7137400" cy="3657599"/>
          </a:xfrm>
        </p:spPr>
        <p:txBody>
          <a:bodyPr>
            <a:normAutofit/>
          </a:bodyPr>
          <a:lstStyle/>
          <a:p>
            <a:pPr marL="475488" indent="-457200">
              <a:buFont typeface="+mj-lt"/>
              <a:buAutoNum type="arabicPeriod"/>
            </a:pPr>
            <a:r>
              <a:rPr lang="en-US" sz="2800" dirty="0" smtClean="0"/>
              <a:t>Definition </a:t>
            </a:r>
          </a:p>
          <a:p>
            <a:pPr marL="475488" indent="-457200">
              <a:buFont typeface="+mj-lt"/>
              <a:buAutoNum type="arabicPeriod"/>
            </a:pPr>
            <a:r>
              <a:rPr lang="en-US" sz="2800" dirty="0" smtClean="0"/>
              <a:t>How OCD Functions</a:t>
            </a:r>
          </a:p>
          <a:p>
            <a:pPr marL="475488" indent="-457200">
              <a:buFont typeface="+mj-lt"/>
              <a:buAutoNum type="arabicPeriod"/>
            </a:pPr>
            <a:r>
              <a:rPr lang="en-US" sz="2800" dirty="0" smtClean="0"/>
              <a:t>Variations</a:t>
            </a:r>
          </a:p>
          <a:p>
            <a:pPr marL="475488" indent="-457200">
              <a:buFont typeface="+mj-lt"/>
              <a:buAutoNum type="arabicPeriod"/>
            </a:pPr>
            <a:r>
              <a:rPr lang="en-US" sz="2800" dirty="0" smtClean="0"/>
              <a:t>Components of Treatment</a:t>
            </a:r>
          </a:p>
          <a:p>
            <a:pPr marL="475488" indent="-457200">
              <a:buFont typeface="+mj-lt"/>
              <a:buAutoNum type="arabicPeriod"/>
            </a:pPr>
            <a:r>
              <a:rPr lang="en-US" sz="2800" dirty="0" smtClean="0"/>
              <a:t>Example of Treatment</a:t>
            </a:r>
          </a:p>
          <a:p>
            <a:pPr marL="475488" indent="-457200">
              <a:buFont typeface="+mj-lt"/>
              <a:buAutoNum type="arabicPeriod"/>
            </a:pPr>
            <a:r>
              <a:rPr lang="en-US" sz="2800" dirty="0" smtClean="0"/>
              <a:t>Question and Answer</a:t>
            </a:r>
            <a:endParaRPr lang="en-US" sz="2800" dirty="0"/>
          </a:p>
        </p:txBody>
      </p:sp>
      <p:sp>
        <p:nvSpPr>
          <p:cNvPr id="3" name="Title 2"/>
          <p:cNvSpPr>
            <a:spLocks noGrp="1"/>
          </p:cNvSpPr>
          <p:nvPr>
            <p:ph type="title"/>
          </p:nvPr>
        </p:nvSpPr>
        <p:spPr/>
        <p:txBody>
          <a:bodyPr/>
          <a:lstStyle/>
          <a:p>
            <a:r>
              <a:rPr lang="en-US" dirty="0" smtClean="0"/>
              <a:t>Outline for this Workshop</a:t>
            </a:r>
            <a:endParaRPr lang="en-US" dirty="0"/>
          </a:p>
        </p:txBody>
      </p:sp>
    </p:spTree>
    <p:extLst>
      <p:ext uri="{BB962C8B-B14F-4D97-AF65-F5344CB8AC3E}">
        <p14:creationId xmlns:p14="http://schemas.microsoft.com/office/powerpoint/2010/main" val="7500509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901699"/>
            <a:ext cx="6341774" cy="3859965"/>
          </a:xfrm>
        </p:spPr>
        <p:txBody>
          <a:bodyPr>
            <a:normAutofit fontScale="85000" lnSpcReduction="20000"/>
          </a:bodyPr>
          <a:lstStyle/>
          <a:p>
            <a:pPr>
              <a:buFont typeface="Arial"/>
              <a:buChar char="•"/>
            </a:pPr>
            <a:r>
              <a:rPr lang="en-US" sz="3200" dirty="0" smtClean="0"/>
              <a:t>Obsessions </a:t>
            </a:r>
          </a:p>
          <a:p>
            <a:pPr lvl="1">
              <a:buFont typeface="Arial"/>
              <a:buChar char="•"/>
            </a:pPr>
            <a:r>
              <a:rPr lang="en-US" sz="3000" dirty="0" smtClean="0"/>
              <a:t>thoughts that demand focus </a:t>
            </a:r>
            <a:r>
              <a:rPr lang="en-US" sz="3000" dirty="0"/>
              <a:t>in spite of and contrary to desire of person. </a:t>
            </a:r>
            <a:endParaRPr lang="en-US" sz="3000" dirty="0" smtClean="0"/>
          </a:p>
          <a:p>
            <a:pPr lvl="1">
              <a:buFont typeface="Arial"/>
              <a:buChar char="•"/>
            </a:pPr>
            <a:r>
              <a:rPr lang="en-US" sz="3000" dirty="0" smtClean="0"/>
              <a:t>Thoughts </a:t>
            </a:r>
            <a:r>
              <a:rPr lang="en-US" sz="3000" dirty="0"/>
              <a:t>cannot be suppressed even though not characteristic of self. </a:t>
            </a:r>
            <a:endParaRPr lang="en-US" sz="3000" dirty="0" smtClean="0"/>
          </a:p>
          <a:p>
            <a:pPr lvl="1">
              <a:buFont typeface="Arial"/>
              <a:buChar char="•"/>
            </a:pPr>
            <a:r>
              <a:rPr lang="en-US" sz="3000" dirty="0" smtClean="0"/>
              <a:t>Goes after deep value</a:t>
            </a:r>
            <a:endParaRPr lang="en-US" sz="3000" dirty="0"/>
          </a:p>
          <a:p>
            <a:pPr>
              <a:buFont typeface="Arial"/>
              <a:buChar char="•"/>
            </a:pPr>
            <a:r>
              <a:rPr lang="en-US" sz="3200" dirty="0" smtClean="0"/>
              <a:t>Compulsions</a:t>
            </a:r>
          </a:p>
          <a:p>
            <a:pPr lvl="1">
              <a:buFont typeface="Arial"/>
              <a:buChar char="•"/>
            </a:pPr>
            <a:r>
              <a:rPr lang="en-US" sz="3000" dirty="0" smtClean="0"/>
              <a:t>urges </a:t>
            </a:r>
            <a:r>
              <a:rPr lang="en-US" sz="3000" dirty="0"/>
              <a:t>to </a:t>
            </a:r>
            <a:r>
              <a:rPr lang="en-US" sz="3000" dirty="0" smtClean="0"/>
              <a:t>act or think </a:t>
            </a:r>
            <a:r>
              <a:rPr lang="en-US" sz="3000" dirty="0"/>
              <a:t>to reduce </a:t>
            </a:r>
            <a:r>
              <a:rPr lang="en-US" sz="3000" dirty="0" smtClean="0"/>
              <a:t>anxiety/danger</a:t>
            </a:r>
          </a:p>
          <a:p>
            <a:pPr lvl="1">
              <a:buFont typeface="Arial"/>
              <a:buChar char="•"/>
            </a:pPr>
            <a:r>
              <a:rPr lang="en-US" sz="3000" dirty="0" smtClean="0"/>
              <a:t>Avoid or fix danger</a:t>
            </a:r>
          </a:p>
        </p:txBody>
      </p:sp>
      <p:sp>
        <p:nvSpPr>
          <p:cNvPr id="3" name="Title 2"/>
          <p:cNvSpPr>
            <a:spLocks noGrp="1"/>
          </p:cNvSpPr>
          <p:nvPr>
            <p:ph type="title"/>
          </p:nvPr>
        </p:nvSpPr>
        <p:spPr>
          <a:xfrm>
            <a:off x="777239" y="4876800"/>
            <a:ext cx="7893531" cy="914400"/>
          </a:xfrm>
        </p:spPr>
        <p:txBody>
          <a:bodyPr/>
          <a:lstStyle/>
          <a:p>
            <a:r>
              <a:rPr lang="en-US" dirty="0" smtClean="0"/>
              <a:t>Definition</a:t>
            </a:r>
            <a:endParaRPr lang="en-US" dirty="0"/>
          </a:p>
        </p:txBody>
      </p:sp>
    </p:spTree>
    <p:extLst>
      <p:ext uri="{BB962C8B-B14F-4D97-AF65-F5344CB8AC3E}">
        <p14:creationId xmlns:p14="http://schemas.microsoft.com/office/powerpoint/2010/main" val="5642910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8288" indent="0">
              <a:buNone/>
            </a:pPr>
            <a:r>
              <a:rPr lang="en-US" sz="3000" dirty="0" smtClean="0"/>
              <a:t>Functional Description</a:t>
            </a:r>
          </a:p>
          <a:p>
            <a:pPr marL="18288" indent="0">
              <a:buNone/>
            </a:pPr>
            <a:endParaRPr lang="en-US" sz="3000" dirty="0" smtClean="0"/>
          </a:p>
          <a:p>
            <a:pPr>
              <a:buFont typeface="Arial"/>
              <a:buChar char="•"/>
            </a:pPr>
            <a:r>
              <a:rPr lang="en-US" sz="3000" b="1" dirty="0" smtClean="0"/>
              <a:t>Obsessions</a:t>
            </a:r>
            <a:r>
              <a:rPr lang="en-US" sz="3000" dirty="0" smtClean="0"/>
              <a:t> cause anxiety/distress to </a:t>
            </a:r>
            <a:r>
              <a:rPr lang="en-US" sz="3000" u="sng" dirty="0" smtClean="0"/>
              <a:t>rise</a:t>
            </a:r>
          </a:p>
          <a:p>
            <a:pPr>
              <a:buFont typeface="Arial"/>
              <a:buChar char="•"/>
            </a:pPr>
            <a:r>
              <a:rPr lang="en-US" sz="3000" b="1" dirty="0" smtClean="0"/>
              <a:t>Compulsions</a:t>
            </a:r>
            <a:r>
              <a:rPr lang="en-US" sz="3000" dirty="0" smtClean="0"/>
              <a:t> cause anxiety/distress to </a:t>
            </a:r>
            <a:r>
              <a:rPr lang="en-US" sz="3000" u="sng" dirty="0" smtClean="0"/>
              <a:t>decrease</a:t>
            </a:r>
            <a:endParaRPr lang="en-US" sz="3000" u="sng" dirty="0"/>
          </a:p>
        </p:txBody>
      </p:sp>
      <p:sp>
        <p:nvSpPr>
          <p:cNvPr id="3" name="Title 2"/>
          <p:cNvSpPr>
            <a:spLocks noGrp="1"/>
          </p:cNvSpPr>
          <p:nvPr>
            <p:ph type="title"/>
          </p:nvPr>
        </p:nvSpPr>
        <p:spPr/>
        <p:txBody>
          <a:bodyPr/>
          <a:lstStyle/>
          <a:p>
            <a:r>
              <a:rPr lang="en-US" dirty="0" smtClean="0"/>
              <a:t>How it works - Function</a:t>
            </a:r>
            <a:endParaRPr lang="en-US" dirty="0"/>
          </a:p>
        </p:txBody>
      </p:sp>
    </p:spTree>
    <p:extLst>
      <p:ext uri="{BB962C8B-B14F-4D97-AF65-F5344CB8AC3E}">
        <p14:creationId xmlns:p14="http://schemas.microsoft.com/office/powerpoint/2010/main" val="24152482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8288" indent="0">
              <a:buNone/>
            </a:pPr>
            <a:r>
              <a:rPr lang="en-US" sz="3000" dirty="0" smtClean="0"/>
              <a:t>Two Parts of Obsessions</a:t>
            </a:r>
          </a:p>
          <a:p>
            <a:pPr marL="18288" indent="0">
              <a:buNone/>
            </a:pPr>
            <a:endParaRPr lang="en-US" sz="3000" dirty="0" smtClean="0"/>
          </a:p>
          <a:p>
            <a:pPr>
              <a:buFont typeface="Arial"/>
              <a:buChar char="•"/>
            </a:pPr>
            <a:r>
              <a:rPr lang="en-US" sz="3000" b="1" dirty="0" smtClean="0"/>
              <a:t>Triggers</a:t>
            </a:r>
            <a:r>
              <a:rPr lang="en-US" sz="3000" dirty="0" smtClean="0"/>
              <a:t> (actually present “What is”)</a:t>
            </a:r>
          </a:p>
          <a:p>
            <a:pPr lvl="1">
              <a:buFont typeface="Arial"/>
              <a:buChar char="•"/>
            </a:pPr>
            <a:r>
              <a:rPr lang="en-US" sz="2800" dirty="0" smtClean="0"/>
              <a:t>Ex. red stain on table</a:t>
            </a:r>
          </a:p>
          <a:p>
            <a:pPr>
              <a:buFont typeface="Arial"/>
              <a:buChar char="•"/>
            </a:pPr>
            <a:r>
              <a:rPr lang="en-US" sz="3000" b="1" dirty="0" smtClean="0"/>
              <a:t>Core Fear </a:t>
            </a:r>
            <a:r>
              <a:rPr lang="en-US" sz="3000" dirty="0" smtClean="0"/>
              <a:t>(imagined consequence “What if?”)</a:t>
            </a:r>
          </a:p>
          <a:p>
            <a:pPr lvl="1">
              <a:buFont typeface="Arial"/>
              <a:buChar char="•"/>
            </a:pPr>
            <a:r>
              <a:rPr lang="en-US" sz="2800" dirty="0" smtClean="0"/>
              <a:t>Ex. I will be contaminated by virus and die</a:t>
            </a:r>
            <a:endParaRPr lang="en-US" sz="2800" dirty="0"/>
          </a:p>
        </p:txBody>
      </p:sp>
      <p:sp>
        <p:nvSpPr>
          <p:cNvPr id="3" name="Title 2"/>
          <p:cNvSpPr>
            <a:spLocks noGrp="1"/>
          </p:cNvSpPr>
          <p:nvPr>
            <p:ph type="title"/>
          </p:nvPr>
        </p:nvSpPr>
        <p:spPr/>
        <p:txBody>
          <a:bodyPr/>
          <a:lstStyle/>
          <a:p>
            <a:r>
              <a:rPr lang="en-US" dirty="0" smtClean="0"/>
              <a:t>How it works - Obsession</a:t>
            </a:r>
            <a:endParaRPr lang="en-US" dirty="0"/>
          </a:p>
        </p:txBody>
      </p:sp>
    </p:spTree>
    <p:extLst>
      <p:ext uri="{BB962C8B-B14F-4D97-AF65-F5344CB8AC3E}">
        <p14:creationId xmlns:p14="http://schemas.microsoft.com/office/powerpoint/2010/main" val="454343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8288" indent="0">
              <a:buNone/>
            </a:pPr>
            <a:r>
              <a:rPr lang="en-US" sz="3000" dirty="0" smtClean="0"/>
              <a:t>Two Forms of Triggers</a:t>
            </a:r>
          </a:p>
          <a:p>
            <a:pPr marL="18288" indent="0">
              <a:buNone/>
            </a:pPr>
            <a:endParaRPr lang="en-US" sz="3000" dirty="0" smtClean="0"/>
          </a:p>
          <a:p>
            <a:pPr>
              <a:buFont typeface="Arial"/>
              <a:buChar char="•"/>
            </a:pPr>
            <a:r>
              <a:rPr lang="en-US" sz="3000" b="1" dirty="0" smtClean="0"/>
              <a:t>External</a:t>
            </a:r>
          </a:p>
          <a:p>
            <a:pPr lvl="1">
              <a:buFont typeface="Arial"/>
              <a:buChar char="•"/>
            </a:pPr>
            <a:r>
              <a:rPr lang="en-US" sz="2800" dirty="0" smtClean="0"/>
              <a:t>Contaminate, homework, broken glass</a:t>
            </a:r>
          </a:p>
          <a:p>
            <a:pPr>
              <a:buFont typeface="Arial"/>
              <a:buChar char="•"/>
            </a:pPr>
            <a:r>
              <a:rPr lang="en-US" sz="3000" b="1" dirty="0" smtClean="0"/>
              <a:t>Internal</a:t>
            </a:r>
          </a:p>
          <a:p>
            <a:pPr lvl="1">
              <a:buFont typeface="Arial"/>
              <a:buChar char="•"/>
            </a:pPr>
            <a:r>
              <a:rPr lang="en-US" sz="2800" dirty="0" smtClean="0"/>
              <a:t>Violent thought about child, perverted sexual thought</a:t>
            </a:r>
            <a:endParaRPr lang="en-US" sz="2800" dirty="0"/>
          </a:p>
        </p:txBody>
      </p:sp>
      <p:sp>
        <p:nvSpPr>
          <p:cNvPr id="3" name="Title 2"/>
          <p:cNvSpPr>
            <a:spLocks noGrp="1"/>
          </p:cNvSpPr>
          <p:nvPr>
            <p:ph type="title"/>
          </p:nvPr>
        </p:nvSpPr>
        <p:spPr/>
        <p:txBody>
          <a:bodyPr/>
          <a:lstStyle/>
          <a:p>
            <a:r>
              <a:rPr lang="en-US" dirty="0"/>
              <a:t>How it works - Obsession</a:t>
            </a:r>
          </a:p>
        </p:txBody>
      </p:sp>
    </p:spTree>
    <p:extLst>
      <p:ext uri="{BB962C8B-B14F-4D97-AF65-F5344CB8AC3E}">
        <p14:creationId xmlns:p14="http://schemas.microsoft.com/office/powerpoint/2010/main" val="3013887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8288" indent="0">
              <a:buNone/>
            </a:pPr>
            <a:r>
              <a:rPr lang="en-US" sz="3000" dirty="0" smtClean="0"/>
              <a:t>Two Kinds of Compulsions</a:t>
            </a:r>
          </a:p>
          <a:p>
            <a:pPr marL="18288" indent="0">
              <a:buNone/>
            </a:pPr>
            <a:endParaRPr lang="en-US" sz="3000" dirty="0" smtClean="0"/>
          </a:p>
          <a:p>
            <a:pPr>
              <a:buFont typeface="Arial"/>
              <a:buChar char="•"/>
            </a:pPr>
            <a:r>
              <a:rPr lang="en-US" sz="3000" b="1" dirty="0" smtClean="0"/>
              <a:t>Behavior</a:t>
            </a:r>
          </a:p>
          <a:p>
            <a:pPr lvl="1">
              <a:buFont typeface="Arial"/>
              <a:buChar char="•"/>
            </a:pPr>
            <a:r>
              <a:rPr lang="en-US" sz="2800" dirty="0" smtClean="0"/>
              <a:t>Ex. washing, touching, confessing, repeating, reassurance-seeking</a:t>
            </a:r>
          </a:p>
          <a:p>
            <a:pPr>
              <a:buFont typeface="Arial"/>
              <a:buChar char="•"/>
            </a:pPr>
            <a:r>
              <a:rPr lang="en-US" sz="3000" b="1" dirty="0" smtClean="0"/>
              <a:t>Cognitive</a:t>
            </a:r>
          </a:p>
          <a:p>
            <a:pPr lvl="1">
              <a:buFont typeface="Arial"/>
              <a:buChar char="•"/>
            </a:pPr>
            <a:r>
              <a:rPr lang="en-US" sz="2800" dirty="0" smtClean="0"/>
              <a:t>Counting, undoing, replacing, praying, figuring it out, remembering</a:t>
            </a:r>
            <a:endParaRPr lang="en-US" sz="2800" dirty="0"/>
          </a:p>
        </p:txBody>
      </p:sp>
      <p:sp>
        <p:nvSpPr>
          <p:cNvPr id="3" name="Title 2"/>
          <p:cNvSpPr>
            <a:spLocks noGrp="1"/>
          </p:cNvSpPr>
          <p:nvPr>
            <p:ph type="title"/>
          </p:nvPr>
        </p:nvSpPr>
        <p:spPr/>
        <p:txBody>
          <a:bodyPr/>
          <a:lstStyle/>
          <a:p>
            <a:r>
              <a:rPr lang="en-US" dirty="0" smtClean="0"/>
              <a:t>How it works - Compulsion</a:t>
            </a:r>
            <a:endParaRPr lang="en-US" dirty="0"/>
          </a:p>
        </p:txBody>
      </p:sp>
    </p:spTree>
    <p:extLst>
      <p:ext uri="{BB962C8B-B14F-4D97-AF65-F5344CB8AC3E}">
        <p14:creationId xmlns:p14="http://schemas.microsoft.com/office/powerpoint/2010/main" val="39712737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8288" indent="0">
              <a:buNone/>
            </a:pPr>
            <a:r>
              <a:rPr lang="en-US" sz="3000" dirty="0" smtClean="0"/>
              <a:t>Purpose of Compulsion is escape/prevent/repair – Avoidant Coping</a:t>
            </a:r>
          </a:p>
          <a:p>
            <a:pPr marL="18288" indent="0">
              <a:buNone/>
            </a:pPr>
            <a:endParaRPr lang="en-US" sz="3000" dirty="0" smtClean="0"/>
          </a:p>
          <a:p>
            <a:pPr>
              <a:buFont typeface="Arial"/>
              <a:buChar char="•"/>
            </a:pPr>
            <a:r>
              <a:rPr lang="en-US" sz="3000" b="1" dirty="0" smtClean="0"/>
              <a:t>Primary</a:t>
            </a:r>
          </a:p>
          <a:p>
            <a:pPr lvl="1">
              <a:buFont typeface="Arial"/>
              <a:buChar char="•"/>
            </a:pPr>
            <a:r>
              <a:rPr lang="en-US" sz="2800" dirty="0" smtClean="0"/>
              <a:t>Avoid, don’t go there, leave</a:t>
            </a:r>
          </a:p>
          <a:p>
            <a:pPr>
              <a:buFont typeface="Arial"/>
              <a:buChar char="•"/>
            </a:pPr>
            <a:r>
              <a:rPr lang="en-US" sz="3000" b="1" dirty="0" smtClean="0"/>
              <a:t>Secondary</a:t>
            </a:r>
          </a:p>
          <a:p>
            <a:pPr lvl="1">
              <a:buFont typeface="Arial"/>
              <a:buChar char="•"/>
            </a:pPr>
            <a:r>
              <a:rPr lang="en-US" sz="2800" dirty="0" smtClean="0"/>
              <a:t>If can’t avoid then make it “safer”</a:t>
            </a:r>
            <a:endParaRPr lang="en-US" sz="2800" dirty="0"/>
          </a:p>
        </p:txBody>
      </p:sp>
      <p:sp>
        <p:nvSpPr>
          <p:cNvPr id="3" name="Title 2"/>
          <p:cNvSpPr>
            <a:spLocks noGrp="1"/>
          </p:cNvSpPr>
          <p:nvPr>
            <p:ph type="title"/>
          </p:nvPr>
        </p:nvSpPr>
        <p:spPr/>
        <p:txBody>
          <a:bodyPr/>
          <a:lstStyle/>
          <a:p>
            <a:r>
              <a:rPr lang="en-US" dirty="0"/>
              <a:t>How it works - Compulsion</a:t>
            </a:r>
          </a:p>
        </p:txBody>
      </p:sp>
    </p:spTree>
    <p:extLst>
      <p:ext uri="{BB962C8B-B14F-4D97-AF65-F5344CB8AC3E}">
        <p14:creationId xmlns:p14="http://schemas.microsoft.com/office/powerpoint/2010/main" val="31085340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8580</TotalTime>
  <Words>5775</Words>
  <Application>Microsoft Macintosh PowerPoint</Application>
  <PresentationFormat>On-screen Show (4:3)</PresentationFormat>
  <Paragraphs>623</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Elemental</vt:lpstr>
      <vt:lpstr>SB01 Understanding and Treating Obsessive Compulsive Disorder</vt:lpstr>
      <vt:lpstr>PowerPoint Presentation</vt:lpstr>
      <vt:lpstr>Outline for this Workshop</vt:lpstr>
      <vt:lpstr>Definition</vt:lpstr>
      <vt:lpstr>How it works - Function</vt:lpstr>
      <vt:lpstr>How it works - Obsession</vt:lpstr>
      <vt:lpstr>How it works - Obsession</vt:lpstr>
      <vt:lpstr>How it works - Compulsion</vt:lpstr>
      <vt:lpstr>How it works - Compulsion</vt:lpstr>
      <vt:lpstr>How it works - Compulsion</vt:lpstr>
      <vt:lpstr>How it works</vt:lpstr>
      <vt:lpstr>Variations - Obsessions</vt:lpstr>
      <vt:lpstr>Variations - Compulsions</vt:lpstr>
      <vt:lpstr>Treatment</vt:lpstr>
      <vt:lpstr>Treatment Process</vt:lpstr>
      <vt:lpstr>Treatment - Cognitive</vt:lpstr>
      <vt:lpstr>Treatment - ERP</vt:lpstr>
      <vt:lpstr>Treatment - Exposure</vt:lpstr>
      <vt:lpstr>Treatment - Exposure</vt:lpstr>
      <vt:lpstr>Example</vt:lpstr>
      <vt:lpstr>Example with RP</vt:lpstr>
      <vt:lpstr>Purpose of CBT</vt:lpstr>
      <vt:lpstr>Turnaround</vt:lpstr>
    </vt:vector>
  </TitlesOfParts>
  <Company>Informed Therapy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in Children</dc:title>
  <dc:creator>David Russ</dc:creator>
  <cp:lastModifiedBy>David Russ</cp:lastModifiedBy>
  <cp:revision>210</cp:revision>
  <dcterms:created xsi:type="dcterms:W3CDTF">2013-03-22T14:25:39Z</dcterms:created>
  <dcterms:modified xsi:type="dcterms:W3CDTF">2014-02-07T23:30:40Z</dcterms:modified>
</cp:coreProperties>
</file>